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1" r:id="rId15"/>
    <p:sldId id="268" r:id="rId16"/>
    <p:sldId id="269" r:id="rId17"/>
    <p:sldId id="270" r:id="rId18"/>
    <p:sldId id="271" r:id="rId19"/>
    <p:sldId id="272" r:id="rId20"/>
    <p:sldId id="273" r:id="rId21"/>
    <p:sldId id="282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9" r:id="rId32"/>
    <p:sldId id="300" r:id="rId33"/>
    <p:sldId id="301" r:id="rId34"/>
    <p:sldId id="294" r:id="rId35"/>
    <p:sldId id="295" r:id="rId36"/>
    <p:sldId id="296" r:id="rId37"/>
    <p:sldId id="283" r:id="rId38"/>
    <p:sldId id="274" r:id="rId39"/>
    <p:sldId id="297" r:id="rId40"/>
    <p:sldId id="298" r:id="rId41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27F18-9989-4624-9A67-622F05A99FB9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FDDC5-5A81-48DC-9842-7F19C3E8A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65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F4338-6ECF-46AF-9DDE-D9DD7B20782B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A1A13-3F89-4D1C-8650-8EBDAF0E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67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1F8DCA-678C-4234-92F1-6B6F2B64EFAA}" type="slidenum">
              <a:rPr lang="en-AU" altLang="en-US" sz="1200" smtClean="0"/>
              <a:pPr eaLnBrk="1" hangingPunct="1"/>
              <a:t>11</a:t>
            </a:fld>
            <a:endParaRPr lang="en-AU" altLang="en-US" sz="120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24363"/>
            <a:ext cx="5029200" cy="4191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347B0DB-A41C-4498-8FC2-8C64DE9091A3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089C89-9901-4534-9F7D-BF0DA403ECBC}" type="slidenum">
              <a:rPr lang="en-US" altLang="en-US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3D2EFC1-2F10-41B7-8715-F94CE96EFEF4}" type="slidenum">
              <a:rPr lang="en-US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5A6A46-07BA-4158-ABCA-AB58E824D6CB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2A8F932-8826-4DB0-9994-86633084C9FA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7924800" cy="1524000"/>
          </a:xfrm>
        </p:spPr>
        <p:txBody>
          <a:bodyPr/>
          <a:lstStyle/>
          <a:p>
            <a:r>
              <a:rPr lang="en-US" sz="4000" dirty="0" smtClean="0"/>
              <a:t>OSM 419 – Operations Strategy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90800"/>
            <a:ext cx="6858000" cy="1676400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Operations Strategy  </a:t>
            </a:r>
          </a:p>
          <a:p>
            <a:r>
              <a:rPr lang="en-US" sz="300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Concept and Framework</a:t>
            </a:r>
          </a:p>
        </p:txBody>
      </p:sp>
    </p:spTree>
    <p:extLst>
      <p:ext uri="{BB962C8B-B14F-4D97-AF65-F5344CB8AC3E}">
        <p14:creationId xmlns:p14="http://schemas.microsoft.com/office/powerpoint/2010/main" val="914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What do operations leaders do?</a:t>
            </a:r>
            <a:endParaRPr lang="en-US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59616"/>
            <a:ext cx="8229600" cy="4007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00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4000" dirty="0" smtClean="0"/>
              <a:t>How do operations leaders create value?</a:t>
            </a:r>
            <a:endParaRPr lang="en-US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2054"/>
            <a:ext cx="8229600" cy="4182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019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Goals of this course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1720840"/>
            <a:ext cx="7772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By the end of this course you should be able to:</a:t>
            </a:r>
          </a:p>
          <a:p>
            <a:endParaRPr lang="en-US" sz="2400" dirty="0" smtClean="0"/>
          </a:p>
          <a:p>
            <a:r>
              <a:rPr lang="en-US" sz="2400" dirty="0" smtClean="0"/>
              <a:t>1. Formulate an operations strategy</a:t>
            </a:r>
          </a:p>
          <a:p>
            <a:r>
              <a:rPr lang="en-US" sz="2400" dirty="0" smtClean="0"/>
              <a:t>2. Understand the key elements and decisions</a:t>
            </a:r>
          </a:p>
          <a:p>
            <a:r>
              <a:rPr lang="en-US" sz="2400" dirty="0" smtClean="0"/>
              <a:t>3. Analyze, value and </a:t>
            </a:r>
            <a:r>
              <a:rPr lang="en-US" sz="2400" dirty="0"/>
              <a:t>o</a:t>
            </a:r>
            <a:r>
              <a:rPr lang="en-US" sz="2400" dirty="0" smtClean="0"/>
              <a:t>ptimize an operations strategy</a:t>
            </a:r>
          </a:p>
          <a:p>
            <a:r>
              <a:rPr lang="en-US" sz="2400" dirty="0" smtClean="0"/>
              <a:t>4. Analyze key drivers/decisions for each element in an operations strategy</a:t>
            </a:r>
          </a:p>
          <a:p>
            <a:r>
              <a:rPr lang="en-US" sz="2400" dirty="0" smtClean="0"/>
              <a:t>5. Evaluate them qualitatively and quantitatively</a:t>
            </a:r>
          </a:p>
          <a:p>
            <a:r>
              <a:rPr lang="en-US" sz="2400" dirty="0" smtClean="0"/>
              <a:t>6. Develop recommendations and implementation plans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709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Operating System = </a:t>
            </a:r>
            <a:br>
              <a:rPr lang="en-US" sz="4000" dirty="0" smtClean="0"/>
            </a:br>
            <a:r>
              <a:rPr lang="en-US" sz="4000" dirty="0" smtClean="0"/>
              <a:t>Assets + Processes</a:t>
            </a:r>
            <a:endParaRPr lang="en-US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7358"/>
            <a:ext cx="8229600" cy="417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009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Operating System =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Assets </a:t>
            </a:r>
            <a:r>
              <a:rPr lang="en-US" sz="4000" dirty="0"/>
              <a:t>+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Perspectives on operations strategy: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1. 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Capability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view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2. 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Resource based view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3. 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Process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view</a:t>
            </a:r>
          </a:p>
        </p:txBody>
      </p:sp>
    </p:spTree>
    <p:extLst>
      <p:ext uri="{BB962C8B-B14F-4D97-AF65-F5344CB8AC3E}">
        <p14:creationId xmlns:p14="http://schemas.microsoft.com/office/powerpoint/2010/main" val="2349623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/>
              <a:t>Operations Management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700" y="1722437"/>
            <a:ext cx="7912100" cy="46021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The systematic design, direction, and control of processes that transform inputs into services and products for internals, as well as external, </a:t>
            </a:r>
            <a:r>
              <a:rPr lang="en-US" altLang="en-US" dirty="0" smtClean="0">
                <a:solidFill>
                  <a:schemeClr val="tx1"/>
                </a:solidFill>
                <a:latin typeface="+mn-lt"/>
              </a:rPr>
              <a:t>customers</a:t>
            </a:r>
          </a:p>
          <a:p>
            <a:pPr marL="0" indent="0" eaLnBrk="1" hangingPunct="1">
              <a:buNone/>
            </a:pPr>
            <a:endParaRPr lang="en-US" altLang="en-US" dirty="0">
              <a:solidFill>
                <a:schemeClr val="tx1"/>
              </a:solidFill>
              <a:latin typeface="+mn-lt"/>
            </a:endParaRP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Processes can be linked together to form a supply chain – interrelated processes within a firm and across different firms that produce a service or product to the satisfaction of the customers</a:t>
            </a:r>
          </a:p>
        </p:txBody>
      </p:sp>
    </p:spTree>
    <p:extLst>
      <p:ext uri="{BB962C8B-B14F-4D97-AF65-F5344CB8AC3E}">
        <p14:creationId xmlns:p14="http://schemas.microsoft.com/office/powerpoint/2010/main" val="1040094779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4025" y="-3048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Across the Organization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84350" y="2794000"/>
            <a:ext cx="5994400" cy="3822700"/>
            <a:chOff x="980" y="1760"/>
            <a:chExt cx="3776" cy="2408"/>
          </a:xfrm>
        </p:grpSpPr>
        <p:grpSp>
          <p:nvGrpSpPr>
            <p:cNvPr id="6159" name="Group 4"/>
            <p:cNvGrpSpPr>
              <a:grpSpLocks/>
            </p:cNvGrpSpPr>
            <p:nvPr/>
          </p:nvGrpSpPr>
          <p:grpSpPr bwMode="auto">
            <a:xfrm>
              <a:off x="980" y="1760"/>
              <a:ext cx="1192" cy="424"/>
              <a:chOff x="988" y="1736"/>
              <a:chExt cx="1192" cy="424"/>
            </a:xfrm>
          </p:grpSpPr>
          <p:sp>
            <p:nvSpPr>
              <p:cNvPr id="6166" name="Rectangle 5"/>
              <p:cNvSpPr>
                <a:spLocks noChangeArrowheads="1"/>
              </p:cNvSpPr>
              <p:nvPr/>
            </p:nvSpPr>
            <p:spPr bwMode="auto">
              <a:xfrm>
                <a:off x="988" y="1736"/>
                <a:ext cx="1192" cy="42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NZ" altLang="en-US"/>
              </a:p>
            </p:txBody>
          </p:sp>
          <p:sp>
            <p:nvSpPr>
              <p:cNvPr id="6167" name="Text Box 6"/>
              <p:cNvSpPr txBox="1">
                <a:spLocks noChangeArrowheads="1"/>
              </p:cNvSpPr>
              <p:nvPr/>
            </p:nvSpPr>
            <p:spPr bwMode="auto">
              <a:xfrm>
                <a:off x="1064" y="1780"/>
                <a:ext cx="1040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40000"/>
                  </a:spcBef>
                </a:pPr>
                <a:r>
                  <a:rPr lang="en-US" altLang="en-US" sz="1600" b="1"/>
                  <a:t>Material &amp; Service Inputs</a:t>
                </a:r>
              </a:p>
            </p:txBody>
          </p:sp>
        </p:grpSp>
        <p:grpSp>
          <p:nvGrpSpPr>
            <p:cNvPr id="6160" name="Group 7"/>
            <p:cNvGrpSpPr>
              <a:grpSpLocks/>
            </p:cNvGrpSpPr>
            <p:nvPr/>
          </p:nvGrpSpPr>
          <p:grpSpPr bwMode="auto">
            <a:xfrm>
              <a:off x="3564" y="1760"/>
              <a:ext cx="1192" cy="424"/>
              <a:chOff x="3484" y="1736"/>
              <a:chExt cx="1192" cy="424"/>
            </a:xfrm>
          </p:grpSpPr>
          <p:sp>
            <p:nvSpPr>
              <p:cNvPr id="6164" name="Rectangle 8"/>
              <p:cNvSpPr>
                <a:spLocks noChangeArrowheads="1"/>
              </p:cNvSpPr>
              <p:nvPr/>
            </p:nvSpPr>
            <p:spPr bwMode="auto">
              <a:xfrm>
                <a:off x="3484" y="1736"/>
                <a:ext cx="1192" cy="42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NZ" altLang="en-US"/>
              </a:p>
            </p:txBody>
          </p:sp>
          <p:sp>
            <p:nvSpPr>
              <p:cNvPr id="6165" name="Text Box 9"/>
              <p:cNvSpPr txBox="1">
                <a:spLocks noChangeArrowheads="1"/>
              </p:cNvSpPr>
              <p:nvPr/>
            </p:nvSpPr>
            <p:spPr bwMode="auto">
              <a:xfrm>
                <a:off x="3731" y="1780"/>
                <a:ext cx="698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40000"/>
                  </a:spcBef>
                </a:pPr>
                <a:r>
                  <a:rPr lang="en-US" altLang="en-US" sz="1600" b="1"/>
                  <a:t>Sales Revenue</a:t>
                </a:r>
              </a:p>
            </p:txBody>
          </p:sp>
        </p:grpSp>
        <p:grpSp>
          <p:nvGrpSpPr>
            <p:cNvPr id="6161" name="Group 10"/>
            <p:cNvGrpSpPr>
              <a:grpSpLocks/>
            </p:cNvGrpSpPr>
            <p:nvPr/>
          </p:nvGrpSpPr>
          <p:grpSpPr bwMode="auto">
            <a:xfrm>
              <a:off x="2268" y="3744"/>
              <a:ext cx="1192" cy="424"/>
              <a:chOff x="2276" y="3720"/>
              <a:chExt cx="1192" cy="424"/>
            </a:xfrm>
          </p:grpSpPr>
          <p:sp>
            <p:nvSpPr>
              <p:cNvPr id="6162" name="Rectangle 11"/>
              <p:cNvSpPr>
                <a:spLocks noChangeArrowheads="1"/>
              </p:cNvSpPr>
              <p:nvPr/>
            </p:nvSpPr>
            <p:spPr bwMode="auto">
              <a:xfrm>
                <a:off x="2276" y="3720"/>
                <a:ext cx="1192" cy="42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NZ" altLang="en-US"/>
              </a:p>
            </p:txBody>
          </p:sp>
          <p:sp>
            <p:nvSpPr>
              <p:cNvPr id="6163" name="Text Box 12"/>
              <p:cNvSpPr txBox="1">
                <a:spLocks noChangeArrowheads="1"/>
              </p:cNvSpPr>
              <p:nvPr/>
            </p:nvSpPr>
            <p:spPr bwMode="auto">
              <a:xfrm>
                <a:off x="2320" y="3764"/>
                <a:ext cx="1105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40000"/>
                  </a:spcBef>
                </a:pPr>
                <a:r>
                  <a:rPr lang="en-US" altLang="en-US" sz="1600" b="1"/>
                  <a:t>Product &amp; Service Outputs</a:t>
                </a:r>
              </a:p>
            </p:txBody>
          </p:sp>
        </p:grpSp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552450" y="1152525"/>
            <a:ext cx="8131175" cy="4792663"/>
            <a:chOff x="204" y="726"/>
            <a:chExt cx="5122" cy="3019"/>
          </a:xfrm>
        </p:grpSpPr>
        <p:grpSp>
          <p:nvGrpSpPr>
            <p:cNvPr id="6154" name="Group 14"/>
            <p:cNvGrpSpPr>
              <a:grpSpLocks/>
            </p:cNvGrpSpPr>
            <p:nvPr/>
          </p:nvGrpSpPr>
          <p:grpSpPr bwMode="auto">
            <a:xfrm>
              <a:off x="204" y="726"/>
              <a:ext cx="5122" cy="3019"/>
              <a:chOff x="204" y="726"/>
              <a:chExt cx="5122" cy="3019"/>
            </a:xfrm>
          </p:grpSpPr>
          <p:sp>
            <p:nvSpPr>
              <p:cNvPr id="6156" name="Text Box 15"/>
              <p:cNvSpPr txBox="1">
                <a:spLocks noChangeArrowheads="1"/>
              </p:cNvSpPr>
              <p:nvPr/>
            </p:nvSpPr>
            <p:spPr bwMode="auto">
              <a:xfrm>
                <a:off x="2121" y="726"/>
                <a:ext cx="1502" cy="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40000"/>
                  </a:spcBef>
                </a:pPr>
                <a:r>
                  <a:rPr lang="en-US" altLang="en-US" b="1"/>
                  <a:t>Finance</a:t>
                </a:r>
              </a:p>
              <a:p>
                <a:pPr algn="ctr" eaLnBrk="1" hangingPunct="1">
                  <a:lnSpc>
                    <a:spcPct val="90000"/>
                  </a:lnSpc>
                  <a:spcBef>
                    <a:spcPct val="40000"/>
                  </a:spcBef>
                </a:pPr>
                <a:r>
                  <a:rPr lang="en-US" altLang="en-US" sz="1600" b="1"/>
                  <a:t>Acquires financial resources and capital for inputs</a:t>
                </a:r>
              </a:p>
            </p:txBody>
          </p:sp>
          <p:sp>
            <p:nvSpPr>
              <p:cNvPr id="6157" name="Text Box 16"/>
              <p:cNvSpPr txBox="1">
                <a:spLocks noChangeArrowheads="1"/>
              </p:cNvSpPr>
              <p:nvPr/>
            </p:nvSpPr>
            <p:spPr bwMode="auto">
              <a:xfrm>
                <a:off x="4142" y="2962"/>
                <a:ext cx="1184" cy="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40000"/>
                  </a:spcBef>
                </a:pPr>
                <a:r>
                  <a:rPr lang="en-US" altLang="en-US" b="1"/>
                  <a:t>Marketing</a:t>
                </a:r>
              </a:p>
              <a:p>
                <a:pPr algn="ctr" eaLnBrk="1" hangingPunct="1">
                  <a:lnSpc>
                    <a:spcPct val="90000"/>
                  </a:lnSpc>
                  <a:spcBef>
                    <a:spcPct val="40000"/>
                  </a:spcBef>
                </a:pPr>
                <a:r>
                  <a:rPr lang="en-US" altLang="en-US" sz="1600" b="1"/>
                  <a:t>Generates sales of outputs</a:t>
                </a:r>
              </a:p>
            </p:txBody>
          </p:sp>
          <p:sp>
            <p:nvSpPr>
              <p:cNvPr id="6158" name="Text Box 17"/>
              <p:cNvSpPr txBox="1">
                <a:spLocks noChangeArrowheads="1"/>
              </p:cNvSpPr>
              <p:nvPr/>
            </p:nvSpPr>
            <p:spPr bwMode="auto">
              <a:xfrm>
                <a:off x="204" y="2962"/>
                <a:ext cx="1422" cy="7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40000"/>
                  </a:spcBef>
                </a:pPr>
                <a:r>
                  <a:rPr lang="en-US" altLang="en-US" b="1"/>
                  <a:t>Operations</a:t>
                </a:r>
              </a:p>
              <a:p>
                <a:pPr algn="ctr" eaLnBrk="1" hangingPunct="1">
                  <a:lnSpc>
                    <a:spcPct val="90000"/>
                  </a:lnSpc>
                  <a:spcBef>
                    <a:spcPct val="40000"/>
                  </a:spcBef>
                </a:pPr>
                <a:r>
                  <a:rPr lang="en-US" altLang="en-US" sz="1600" b="1"/>
                  <a:t>Translates materials and service into outputs</a:t>
                </a:r>
              </a:p>
            </p:txBody>
          </p:sp>
        </p:grpSp>
        <p:sp>
          <p:nvSpPr>
            <p:cNvPr id="6155" name="Text Box 18"/>
            <p:cNvSpPr txBox="1">
              <a:spLocks noChangeArrowheads="1"/>
            </p:cNvSpPr>
            <p:nvPr/>
          </p:nvSpPr>
          <p:spPr bwMode="auto">
            <a:xfrm>
              <a:off x="2124" y="2370"/>
              <a:ext cx="1495" cy="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7800" indent="-1778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40000"/>
                </a:spcBef>
              </a:pPr>
              <a:r>
                <a:rPr lang="en-US" altLang="en-US" sz="1600" b="1"/>
                <a:t>	Support Functions</a:t>
              </a:r>
            </a:p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FontTx/>
                <a:buChar char="•"/>
              </a:pPr>
              <a:r>
                <a:rPr lang="en-US" altLang="en-US" sz="1600" b="1"/>
                <a:t>Accounting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600" b="1"/>
                <a:t>Information Systems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600" b="1"/>
                <a:t>Human Resources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600" b="1"/>
                <a:t>Engineering</a:t>
              </a:r>
            </a:p>
          </p:txBody>
        </p:sp>
      </p:grp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2686050" y="2324100"/>
            <a:ext cx="4195763" cy="3911600"/>
            <a:chOff x="1556" y="1440"/>
            <a:chExt cx="2643" cy="2464"/>
          </a:xfrm>
        </p:grpSpPr>
        <p:sp>
          <p:nvSpPr>
            <p:cNvPr id="6151" name="Freeform 20"/>
            <p:cNvSpPr>
              <a:spLocks/>
            </p:cNvSpPr>
            <p:nvPr/>
          </p:nvSpPr>
          <p:spPr bwMode="auto">
            <a:xfrm>
              <a:off x="2138" y="1440"/>
              <a:ext cx="1502" cy="240"/>
            </a:xfrm>
            <a:custGeom>
              <a:avLst/>
              <a:gdLst>
                <a:gd name="T0" fmla="*/ 1502 w 1502"/>
                <a:gd name="T1" fmla="*/ 240 h 240"/>
                <a:gd name="T2" fmla="*/ 1346 w 1502"/>
                <a:gd name="T3" fmla="*/ 148 h 240"/>
                <a:gd name="T4" fmla="*/ 1162 w 1502"/>
                <a:gd name="T5" fmla="*/ 70 h 240"/>
                <a:gd name="T6" fmla="*/ 1010 w 1502"/>
                <a:gd name="T7" fmla="*/ 26 h 240"/>
                <a:gd name="T8" fmla="*/ 800 w 1502"/>
                <a:gd name="T9" fmla="*/ 2 h 240"/>
                <a:gd name="T10" fmla="*/ 548 w 1502"/>
                <a:gd name="T11" fmla="*/ 12 h 240"/>
                <a:gd name="T12" fmla="*/ 316 w 1502"/>
                <a:gd name="T13" fmla="*/ 68 h 240"/>
                <a:gd name="T14" fmla="*/ 118 w 1502"/>
                <a:gd name="T15" fmla="*/ 156 h 240"/>
                <a:gd name="T16" fmla="*/ 0 w 1502"/>
                <a:gd name="T17" fmla="*/ 228 h 2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02"/>
                <a:gd name="T28" fmla="*/ 0 h 240"/>
                <a:gd name="T29" fmla="*/ 1502 w 1502"/>
                <a:gd name="T30" fmla="*/ 240 h 2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02" h="240">
                  <a:moveTo>
                    <a:pt x="1502" y="240"/>
                  </a:moveTo>
                  <a:cubicBezTo>
                    <a:pt x="1476" y="225"/>
                    <a:pt x="1403" y="176"/>
                    <a:pt x="1346" y="148"/>
                  </a:cubicBezTo>
                  <a:cubicBezTo>
                    <a:pt x="1289" y="120"/>
                    <a:pt x="1218" y="90"/>
                    <a:pt x="1162" y="70"/>
                  </a:cubicBezTo>
                  <a:cubicBezTo>
                    <a:pt x="1106" y="50"/>
                    <a:pt x="1070" y="37"/>
                    <a:pt x="1010" y="26"/>
                  </a:cubicBezTo>
                  <a:cubicBezTo>
                    <a:pt x="950" y="15"/>
                    <a:pt x="877" y="4"/>
                    <a:pt x="800" y="2"/>
                  </a:cubicBezTo>
                  <a:cubicBezTo>
                    <a:pt x="723" y="0"/>
                    <a:pt x="629" y="1"/>
                    <a:pt x="548" y="12"/>
                  </a:cubicBezTo>
                  <a:cubicBezTo>
                    <a:pt x="467" y="23"/>
                    <a:pt x="388" y="44"/>
                    <a:pt x="316" y="68"/>
                  </a:cubicBezTo>
                  <a:cubicBezTo>
                    <a:pt x="244" y="92"/>
                    <a:pt x="171" y="129"/>
                    <a:pt x="118" y="156"/>
                  </a:cubicBezTo>
                  <a:cubicBezTo>
                    <a:pt x="65" y="183"/>
                    <a:pt x="25" y="213"/>
                    <a:pt x="0" y="228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2" name="Freeform 21"/>
            <p:cNvSpPr>
              <a:spLocks/>
            </p:cNvSpPr>
            <p:nvPr/>
          </p:nvSpPr>
          <p:spPr bwMode="auto">
            <a:xfrm>
              <a:off x="3510" y="2242"/>
              <a:ext cx="689" cy="1662"/>
            </a:xfrm>
            <a:custGeom>
              <a:avLst/>
              <a:gdLst>
                <a:gd name="T0" fmla="*/ 0 w 689"/>
                <a:gd name="T1" fmla="*/ 1662 h 1662"/>
                <a:gd name="T2" fmla="*/ 151 w 689"/>
                <a:gd name="T3" fmla="*/ 1566 h 1662"/>
                <a:gd name="T4" fmla="*/ 299 w 689"/>
                <a:gd name="T5" fmla="*/ 1431 h 1662"/>
                <a:gd name="T6" fmla="*/ 403 w 689"/>
                <a:gd name="T7" fmla="*/ 1312 h 1662"/>
                <a:gd name="T8" fmla="*/ 514 w 689"/>
                <a:gd name="T9" fmla="*/ 1138 h 1662"/>
                <a:gd name="T10" fmla="*/ 610 w 689"/>
                <a:gd name="T11" fmla="*/ 912 h 1662"/>
                <a:gd name="T12" fmla="*/ 670 w 689"/>
                <a:gd name="T13" fmla="*/ 670 h 1662"/>
                <a:gd name="T14" fmla="*/ 674 w 689"/>
                <a:gd name="T15" fmla="*/ 356 h 1662"/>
                <a:gd name="T16" fmla="*/ 580 w 689"/>
                <a:gd name="T17" fmla="*/ 0 h 16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9"/>
                <a:gd name="T28" fmla="*/ 0 h 1662"/>
                <a:gd name="T29" fmla="*/ 689 w 689"/>
                <a:gd name="T30" fmla="*/ 1662 h 16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9" h="1662">
                  <a:moveTo>
                    <a:pt x="0" y="1662"/>
                  </a:moveTo>
                  <a:cubicBezTo>
                    <a:pt x="25" y="1646"/>
                    <a:pt x="101" y="1604"/>
                    <a:pt x="151" y="1566"/>
                  </a:cubicBezTo>
                  <a:cubicBezTo>
                    <a:pt x="201" y="1528"/>
                    <a:pt x="258" y="1474"/>
                    <a:pt x="299" y="1431"/>
                  </a:cubicBezTo>
                  <a:cubicBezTo>
                    <a:pt x="341" y="1389"/>
                    <a:pt x="367" y="1361"/>
                    <a:pt x="403" y="1312"/>
                  </a:cubicBezTo>
                  <a:cubicBezTo>
                    <a:pt x="439" y="1263"/>
                    <a:pt x="480" y="1205"/>
                    <a:pt x="514" y="1138"/>
                  </a:cubicBezTo>
                  <a:cubicBezTo>
                    <a:pt x="548" y="1071"/>
                    <a:pt x="584" y="990"/>
                    <a:pt x="610" y="912"/>
                  </a:cubicBezTo>
                  <a:cubicBezTo>
                    <a:pt x="636" y="834"/>
                    <a:pt x="659" y="763"/>
                    <a:pt x="670" y="670"/>
                  </a:cubicBezTo>
                  <a:cubicBezTo>
                    <a:pt x="681" y="577"/>
                    <a:pt x="689" y="468"/>
                    <a:pt x="674" y="356"/>
                  </a:cubicBezTo>
                  <a:cubicBezTo>
                    <a:pt x="659" y="244"/>
                    <a:pt x="600" y="74"/>
                    <a:pt x="580" y="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3" name="Freeform 22"/>
            <p:cNvSpPr>
              <a:spLocks/>
            </p:cNvSpPr>
            <p:nvPr/>
          </p:nvSpPr>
          <p:spPr bwMode="auto">
            <a:xfrm>
              <a:off x="1556" y="2214"/>
              <a:ext cx="636" cy="1654"/>
            </a:xfrm>
            <a:custGeom>
              <a:avLst/>
              <a:gdLst>
                <a:gd name="T0" fmla="*/ 126 w 636"/>
                <a:gd name="T1" fmla="*/ 0 h 1654"/>
                <a:gd name="T2" fmla="*/ 66 w 636"/>
                <a:gd name="T3" fmla="*/ 170 h 1654"/>
                <a:gd name="T4" fmla="*/ 16 w 636"/>
                <a:gd name="T5" fmla="*/ 392 h 1654"/>
                <a:gd name="T6" fmla="*/ 8 w 636"/>
                <a:gd name="T7" fmla="*/ 640 h 1654"/>
                <a:gd name="T8" fmla="*/ 62 w 636"/>
                <a:gd name="T9" fmla="*/ 918 h 1654"/>
                <a:gd name="T10" fmla="*/ 168 w 636"/>
                <a:gd name="T11" fmla="*/ 1168 h 1654"/>
                <a:gd name="T12" fmla="*/ 328 w 636"/>
                <a:gd name="T13" fmla="*/ 1396 h 1654"/>
                <a:gd name="T14" fmla="*/ 636 w 636"/>
                <a:gd name="T15" fmla="*/ 1654 h 16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36"/>
                <a:gd name="T25" fmla="*/ 0 h 1654"/>
                <a:gd name="T26" fmla="*/ 636 w 636"/>
                <a:gd name="T27" fmla="*/ 1654 h 16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36" h="1654">
                  <a:moveTo>
                    <a:pt x="126" y="0"/>
                  </a:moveTo>
                  <a:cubicBezTo>
                    <a:pt x="116" y="28"/>
                    <a:pt x="84" y="105"/>
                    <a:pt x="66" y="170"/>
                  </a:cubicBezTo>
                  <a:cubicBezTo>
                    <a:pt x="48" y="235"/>
                    <a:pt x="26" y="314"/>
                    <a:pt x="16" y="392"/>
                  </a:cubicBezTo>
                  <a:cubicBezTo>
                    <a:pt x="6" y="470"/>
                    <a:pt x="0" y="552"/>
                    <a:pt x="8" y="640"/>
                  </a:cubicBezTo>
                  <a:cubicBezTo>
                    <a:pt x="16" y="728"/>
                    <a:pt x="35" y="830"/>
                    <a:pt x="62" y="918"/>
                  </a:cubicBezTo>
                  <a:cubicBezTo>
                    <a:pt x="89" y="1006"/>
                    <a:pt x="124" y="1088"/>
                    <a:pt x="168" y="1168"/>
                  </a:cubicBezTo>
                  <a:cubicBezTo>
                    <a:pt x="212" y="1248"/>
                    <a:pt x="250" y="1315"/>
                    <a:pt x="328" y="1396"/>
                  </a:cubicBezTo>
                  <a:cubicBezTo>
                    <a:pt x="406" y="1477"/>
                    <a:pt x="572" y="1600"/>
                    <a:pt x="636" y="165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7723400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27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19507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Operations - Processes</a:t>
            </a:r>
          </a:p>
        </p:txBody>
      </p:sp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3509963" y="1366838"/>
            <a:ext cx="2520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b="1">
                <a:ea typeface="ＭＳ Ｐゴシック" pitchFamily="34" charset="-128"/>
              </a:rPr>
              <a:t>External environment</a:t>
            </a:r>
          </a:p>
        </p:txBody>
      </p:sp>
      <p:sp>
        <p:nvSpPr>
          <p:cNvPr id="114692" name="Freeform 4"/>
          <p:cNvSpPr>
            <a:spLocks/>
          </p:cNvSpPr>
          <p:nvPr/>
        </p:nvSpPr>
        <p:spPr bwMode="auto">
          <a:xfrm>
            <a:off x="5956300" y="2273300"/>
            <a:ext cx="1358900" cy="546100"/>
          </a:xfrm>
          <a:custGeom>
            <a:avLst/>
            <a:gdLst>
              <a:gd name="T0" fmla="*/ 1358900 w 864"/>
              <a:gd name="T1" fmla="*/ 546100 h 344"/>
              <a:gd name="T2" fmla="*/ 1358900 w 864"/>
              <a:gd name="T3" fmla="*/ 0 h 344"/>
              <a:gd name="T4" fmla="*/ 0 w 864"/>
              <a:gd name="T5" fmla="*/ 0 h 344"/>
              <a:gd name="T6" fmla="*/ 0 60000 65536"/>
              <a:gd name="T7" fmla="*/ 0 60000 65536"/>
              <a:gd name="T8" fmla="*/ 0 60000 65536"/>
              <a:gd name="T9" fmla="*/ 0 w 864"/>
              <a:gd name="T10" fmla="*/ 0 h 344"/>
              <a:gd name="T11" fmla="*/ 864 w 864"/>
              <a:gd name="T12" fmla="*/ 344 h 3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44">
                <a:moveTo>
                  <a:pt x="864" y="344"/>
                </a:moveTo>
                <a:lnTo>
                  <a:pt x="864" y="0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693" name="Freeform 5"/>
          <p:cNvSpPr>
            <a:spLocks/>
          </p:cNvSpPr>
          <p:nvPr/>
        </p:nvSpPr>
        <p:spPr bwMode="auto">
          <a:xfrm flipV="1">
            <a:off x="5956300" y="3975100"/>
            <a:ext cx="254000" cy="1612900"/>
          </a:xfrm>
          <a:custGeom>
            <a:avLst/>
            <a:gdLst>
              <a:gd name="T0" fmla="*/ 254000 w 864"/>
              <a:gd name="T1" fmla="*/ 1612900 h 344"/>
              <a:gd name="T2" fmla="*/ 254000 w 864"/>
              <a:gd name="T3" fmla="*/ 0 h 344"/>
              <a:gd name="T4" fmla="*/ 0 w 864"/>
              <a:gd name="T5" fmla="*/ 0 h 344"/>
              <a:gd name="T6" fmla="*/ 0 60000 65536"/>
              <a:gd name="T7" fmla="*/ 0 60000 65536"/>
              <a:gd name="T8" fmla="*/ 0 60000 65536"/>
              <a:gd name="T9" fmla="*/ 0 w 864"/>
              <a:gd name="T10" fmla="*/ 0 h 344"/>
              <a:gd name="T11" fmla="*/ 864 w 864"/>
              <a:gd name="T12" fmla="*/ 344 h 3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44">
                <a:moveTo>
                  <a:pt x="864" y="344"/>
                </a:moveTo>
                <a:lnTo>
                  <a:pt x="864" y="0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694" name="Freeform 6"/>
          <p:cNvSpPr>
            <a:spLocks/>
          </p:cNvSpPr>
          <p:nvPr/>
        </p:nvSpPr>
        <p:spPr bwMode="auto">
          <a:xfrm rot="16200000" flipH="1">
            <a:off x="2787650" y="4489450"/>
            <a:ext cx="1612900" cy="546100"/>
          </a:xfrm>
          <a:custGeom>
            <a:avLst/>
            <a:gdLst>
              <a:gd name="T0" fmla="*/ 1612900 w 864"/>
              <a:gd name="T1" fmla="*/ 546100 h 344"/>
              <a:gd name="T2" fmla="*/ 1612900 w 864"/>
              <a:gd name="T3" fmla="*/ 0 h 344"/>
              <a:gd name="T4" fmla="*/ 0 w 864"/>
              <a:gd name="T5" fmla="*/ 0 h 344"/>
              <a:gd name="T6" fmla="*/ 0 60000 65536"/>
              <a:gd name="T7" fmla="*/ 0 60000 65536"/>
              <a:gd name="T8" fmla="*/ 0 60000 65536"/>
              <a:gd name="T9" fmla="*/ 0 w 864"/>
              <a:gd name="T10" fmla="*/ 0 h 344"/>
              <a:gd name="T11" fmla="*/ 864 w 864"/>
              <a:gd name="T12" fmla="*/ 344 h 3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44">
                <a:moveTo>
                  <a:pt x="864" y="344"/>
                </a:moveTo>
                <a:lnTo>
                  <a:pt x="864" y="0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695" name="Freeform 7"/>
          <p:cNvSpPr>
            <a:spLocks/>
          </p:cNvSpPr>
          <p:nvPr/>
        </p:nvSpPr>
        <p:spPr bwMode="auto">
          <a:xfrm rot="-5400000">
            <a:off x="2768600" y="2806700"/>
            <a:ext cx="1651000" cy="546100"/>
          </a:xfrm>
          <a:custGeom>
            <a:avLst/>
            <a:gdLst>
              <a:gd name="T0" fmla="*/ 1651000 w 864"/>
              <a:gd name="T1" fmla="*/ 546100 h 344"/>
              <a:gd name="T2" fmla="*/ 1651000 w 864"/>
              <a:gd name="T3" fmla="*/ 0 h 344"/>
              <a:gd name="T4" fmla="*/ 0 w 864"/>
              <a:gd name="T5" fmla="*/ 0 h 344"/>
              <a:gd name="T6" fmla="*/ 0 60000 65536"/>
              <a:gd name="T7" fmla="*/ 0 60000 65536"/>
              <a:gd name="T8" fmla="*/ 0 60000 65536"/>
              <a:gd name="T9" fmla="*/ 0 w 864"/>
              <a:gd name="T10" fmla="*/ 0 h 344"/>
              <a:gd name="T11" fmla="*/ 864 w 864"/>
              <a:gd name="T12" fmla="*/ 344 h 3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44">
                <a:moveTo>
                  <a:pt x="864" y="344"/>
                </a:moveTo>
                <a:lnTo>
                  <a:pt x="864" y="0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663950" y="5232400"/>
            <a:ext cx="2286000" cy="723900"/>
            <a:chOff x="2172" y="3088"/>
            <a:chExt cx="1440" cy="456"/>
          </a:xfrm>
        </p:grpSpPr>
        <p:sp>
          <p:nvSpPr>
            <p:cNvPr id="7217" name="Rectangle 9"/>
            <p:cNvSpPr>
              <a:spLocks noChangeArrowheads="1"/>
            </p:cNvSpPr>
            <p:nvPr/>
          </p:nvSpPr>
          <p:spPr bwMode="auto">
            <a:xfrm>
              <a:off x="2172" y="3088"/>
              <a:ext cx="1440" cy="456"/>
            </a:xfrm>
            <a:prstGeom prst="rect">
              <a:avLst/>
            </a:prstGeom>
            <a:solidFill>
              <a:srgbClr val="F4D79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NZ" altLang="en-US"/>
            </a:p>
          </p:txBody>
        </p:sp>
        <p:sp>
          <p:nvSpPr>
            <p:cNvPr id="7218" name="Text Box 10"/>
            <p:cNvSpPr txBox="1">
              <a:spLocks noChangeArrowheads="1"/>
            </p:cNvSpPr>
            <p:nvPr/>
          </p:nvSpPr>
          <p:spPr bwMode="auto">
            <a:xfrm>
              <a:off x="2356" y="3148"/>
              <a:ext cx="107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en-US" sz="1600" b="1">
                  <a:ea typeface="ＭＳ Ｐゴシック" pitchFamily="34" charset="-128"/>
                </a:rPr>
                <a:t>Information on performance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663950" y="1905000"/>
            <a:ext cx="2286000" cy="723900"/>
            <a:chOff x="2172" y="1216"/>
            <a:chExt cx="1440" cy="456"/>
          </a:xfrm>
        </p:grpSpPr>
        <p:sp>
          <p:nvSpPr>
            <p:cNvPr id="7215" name="Rectangle 12"/>
            <p:cNvSpPr>
              <a:spLocks noChangeArrowheads="1"/>
            </p:cNvSpPr>
            <p:nvPr/>
          </p:nvSpPr>
          <p:spPr bwMode="auto">
            <a:xfrm>
              <a:off x="2172" y="1216"/>
              <a:ext cx="1440" cy="456"/>
            </a:xfrm>
            <a:prstGeom prst="rect">
              <a:avLst/>
            </a:prstGeom>
            <a:solidFill>
              <a:srgbClr val="F4D79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NZ" altLang="en-US"/>
            </a:p>
          </p:txBody>
        </p:sp>
        <p:sp>
          <p:nvSpPr>
            <p:cNvPr id="7216" name="Text Box 13"/>
            <p:cNvSpPr txBox="1">
              <a:spLocks noChangeArrowheads="1"/>
            </p:cNvSpPr>
            <p:nvPr/>
          </p:nvSpPr>
          <p:spPr bwMode="auto">
            <a:xfrm>
              <a:off x="2178" y="1276"/>
              <a:ext cx="1428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en-US" sz="1600" b="1" dirty="0">
                  <a:ea typeface="ＭＳ Ｐゴシック" pitchFamily="34" charset="-128"/>
                </a:rPr>
                <a:t>Internal and external customers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484313" y="2755900"/>
            <a:ext cx="6592887" cy="2349500"/>
            <a:chOff x="935" y="1672"/>
            <a:chExt cx="4153" cy="1480"/>
          </a:xfrm>
        </p:grpSpPr>
        <p:sp>
          <p:nvSpPr>
            <p:cNvPr id="7181" name="Line 15"/>
            <p:cNvSpPr>
              <a:spLocks noChangeShapeType="1"/>
            </p:cNvSpPr>
            <p:nvPr/>
          </p:nvSpPr>
          <p:spPr bwMode="auto">
            <a:xfrm>
              <a:off x="1864" y="2412"/>
              <a:ext cx="4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6"/>
            <p:cNvSpPr>
              <a:spLocks noChangeShapeType="1"/>
            </p:cNvSpPr>
            <p:nvPr/>
          </p:nvSpPr>
          <p:spPr bwMode="auto">
            <a:xfrm>
              <a:off x="3664" y="2412"/>
              <a:ext cx="44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183" name="Group 17"/>
            <p:cNvGrpSpPr>
              <a:grpSpLocks/>
            </p:cNvGrpSpPr>
            <p:nvPr/>
          </p:nvGrpSpPr>
          <p:grpSpPr bwMode="auto">
            <a:xfrm>
              <a:off x="2308" y="1776"/>
              <a:ext cx="1440" cy="1272"/>
              <a:chOff x="2172" y="1728"/>
              <a:chExt cx="1440" cy="1272"/>
            </a:xfrm>
          </p:grpSpPr>
          <p:sp>
            <p:nvSpPr>
              <p:cNvPr id="7190" name="Rectangle 18"/>
              <p:cNvSpPr>
                <a:spLocks noChangeArrowheads="1"/>
              </p:cNvSpPr>
              <p:nvPr/>
            </p:nvSpPr>
            <p:spPr bwMode="auto">
              <a:xfrm>
                <a:off x="2172" y="1728"/>
                <a:ext cx="1440" cy="127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endParaRPr lang="en-AU" altLang="en-US" sz="2400">
                  <a:ea typeface="ＭＳ Ｐゴシック" pitchFamily="34" charset="-128"/>
                </a:endParaRPr>
              </a:p>
            </p:txBody>
          </p:sp>
          <p:sp>
            <p:nvSpPr>
              <p:cNvPr id="7191" name="Text Box 19"/>
              <p:cNvSpPr txBox="1">
                <a:spLocks noChangeArrowheads="1"/>
              </p:cNvSpPr>
              <p:nvPr/>
            </p:nvSpPr>
            <p:spPr bwMode="auto">
              <a:xfrm>
                <a:off x="2355" y="1760"/>
                <a:ext cx="1074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altLang="en-US" sz="1600" b="1">
                    <a:ea typeface="ＭＳ Ｐゴシック" pitchFamily="34" charset="-128"/>
                  </a:rPr>
                  <a:t>Processes and operations</a:t>
                </a:r>
              </a:p>
            </p:txBody>
          </p:sp>
          <p:sp>
            <p:nvSpPr>
              <p:cNvPr id="7192" name="Line 20"/>
              <p:cNvSpPr>
                <a:spLocks noChangeShapeType="1"/>
              </p:cNvSpPr>
              <p:nvPr/>
            </p:nvSpPr>
            <p:spPr bwMode="auto">
              <a:xfrm>
                <a:off x="2400" y="2392"/>
                <a:ext cx="0" cy="26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93" name="Line 21"/>
              <p:cNvSpPr>
                <a:spLocks noChangeShapeType="1"/>
              </p:cNvSpPr>
              <p:nvPr/>
            </p:nvSpPr>
            <p:spPr bwMode="auto">
              <a:xfrm>
                <a:off x="2896" y="2392"/>
                <a:ext cx="0" cy="26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94" name="Line 22"/>
              <p:cNvSpPr>
                <a:spLocks noChangeShapeType="1"/>
              </p:cNvSpPr>
              <p:nvPr/>
            </p:nvSpPr>
            <p:spPr bwMode="auto">
              <a:xfrm>
                <a:off x="2984" y="2344"/>
                <a:ext cx="320" cy="13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95" name="Line 23"/>
              <p:cNvSpPr>
                <a:spLocks noChangeShapeType="1"/>
              </p:cNvSpPr>
              <p:nvPr/>
            </p:nvSpPr>
            <p:spPr bwMode="auto">
              <a:xfrm flipV="1">
                <a:off x="2976" y="2576"/>
                <a:ext cx="328" cy="16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96" name="Line 24"/>
              <p:cNvSpPr>
                <a:spLocks noChangeShapeType="1"/>
              </p:cNvSpPr>
              <p:nvPr/>
            </p:nvSpPr>
            <p:spPr bwMode="auto">
              <a:xfrm>
                <a:off x="2432" y="2352"/>
                <a:ext cx="384" cy="34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97" name="Line 25"/>
              <p:cNvSpPr>
                <a:spLocks noChangeShapeType="1"/>
              </p:cNvSpPr>
              <p:nvPr/>
            </p:nvSpPr>
            <p:spPr bwMode="auto">
              <a:xfrm flipV="1">
                <a:off x="2448" y="2368"/>
                <a:ext cx="368" cy="34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198" name="Group 26"/>
              <p:cNvGrpSpPr>
                <a:grpSpLocks/>
              </p:cNvGrpSpPr>
              <p:nvPr/>
            </p:nvGrpSpPr>
            <p:grpSpPr bwMode="auto">
              <a:xfrm>
                <a:off x="2310" y="2225"/>
                <a:ext cx="187" cy="630"/>
                <a:chOff x="2310" y="2225"/>
                <a:chExt cx="187" cy="630"/>
              </a:xfrm>
            </p:grpSpPr>
            <p:grpSp>
              <p:nvGrpSpPr>
                <p:cNvPr id="7209" name="Group 27"/>
                <p:cNvGrpSpPr>
                  <a:grpSpLocks/>
                </p:cNvGrpSpPr>
                <p:nvPr/>
              </p:nvGrpSpPr>
              <p:grpSpPr bwMode="auto">
                <a:xfrm>
                  <a:off x="2310" y="2225"/>
                  <a:ext cx="187" cy="197"/>
                  <a:chOff x="4894" y="3593"/>
                  <a:chExt cx="187" cy="197"/>
                </a:xfrm>
              </p:grpSpPr>
              <p:sp>
                <p:nvSpPr>
                  <p:cNvPr id="7213" name="Oval 28"/>
                  <p:cNvSpPr>
                    <a:spLocks noChangeArrowheads="1"/>
                  </p:cNvSpPr>
                  <p:nvPr/>
                </p:nvSpPr>
                <p:spPr bwMode="auto">
                  <a:xfrm>
                    <a:off x="4896" y="3600"/>
                    <a:ext cx="184" cy="18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NZ" altLang="en-US"/>
                  </a:p>
                </p:txBody>
              </p:sp>
              <p:sp>
                <p:nvSpPr>
                  <p:cNvPr id="7214" name="Text Box 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4" y="3593"/>
                    <a:ext cx="187" cy="1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>
                      <a:lnSpc>
                        <a:spcPct val="90000"/>
                      </a:lnSpc>
                      <a:spcBef>
                        <a:spcPct val="20000"/>
                      </a:spcBef>
                    </a:pPr>
                    <a:r>
                      <a:rPr lang="en-US" altLang="en-US" sz="1600" b="1">
                        <a:ea typeface="ＭＳ Ｐゴシック" pitchFamily="34" charset="-128"/>
                      </a:rPr>
                      <a:t>1</a:t>
                    </a:r>
                  </a:p>
                </p:txBody>
              </p:sp>
            </p:grpSp>
            <p:grpSp>
              <p:nvGrpSpPr>
                <p:cNvPr id="7210" name="Group 30"/>
                <p:cNvGrpSpPr>
                  <a:grpSpLocks/>
                </p:cNvGrpSpPr>
                <p:nvPr/>
              </p:nvGrpSpPr>
              <p:grpSpPr bwMode="auto">
                <a:xfrm>
                  <a:off x="2310" y="2658"/>
                  <a:ext cx="187" cy="197"/>
                  <a:chOff x="5361" y="3593"/>
                  <a:chExt cx="187" cy="197"/>
                </a:xfrm>
              </p:grpSpPr>
              <p:sp>
                <p:nvSpPr>
                  <p:cNvPr id="7211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5363" y="3600"/>
                    <a:ext cx="184" cy="18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NZ" altLang="en-US"/>
                  </a:p>
                </p:txBody>
              </p:sp>
              <p:sp>
                <p:nvSpPr>
                  <p:cNvPr id="7212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1" y="3593"/>
                    <a:ext cx="187" cy="1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>
                      <a:lnSpc>
                        <a:spcPct val="90000"/>
                      </a:lnSpc>
                      <a:spcBef>
                        <a:spcPct val="20000"/>
                      </a:spcBef>
                    </a:pPr>
                    <a:r>
                      <a:rPr lang="en-US" altLang="en-US" sz="1600" b="1">
                        <a:ea typeface="ＭＳ Ｐゴシック" pitchFamily="34" charset="-128"/>
                      </a:rPr>
                      <a:t>2</a:t>
                    </a:r>
                  </a:p>
                </p:txBody>
              </p:sp>
            </p:grpSp>
          </p:grpSp>
          <p:grpSp>
            <p:nvGrpSpPr>
              <p:cNvPr id="7199" name="Group 33"/>
              <p:cNvGrpSpPr>
                <a:grpSpLocks/>
              </p:cNvGrpSpPr>
              <p:nvPr/>
            </p:nvGrpSpPr>
            <p:grpSpPr bwMode="auto">
              <a:xfrm>
                <a:off x="2806" y="2225"/>
                <a:ext cx="187" cy="630"/>
                <a:chOff x="2786" y="2225"/>
                <a:chExt cx="187" cy="630"/>
              </a:xfrm>
            </p:grpSpPr>
            <p:grpSp>
              <p:nvGrpSpPr>
                <p:cNvPr id="7203" name="Group 34"/>
                <p:cNvGrpSpPr>
                  <a:grpSpLocks/>
                </p:cNvGrpSpPr>
                <p:nvPr/>
              </p:nvGrpSpPr>
              <p:grpSpPr bwMode="auto">
                <a:xfrm>
                  <a:off x="2786" y="2225"/>
                  <a:ext cx="187" cy="197"/>
                  <a:chOff x="3830" y="3594"/>
                  <a:chExt cx="187" cy="197"/>
                </a:xfrm>
              </p:grpSpPr>
              <p:sp>
                <p:nvSpPr>
                  <p:cNvPr id="7207" name="Oval 35"/>
                  <p:cNvSpPr>
                    <a:spLocks noChangeArrowheads="1"/>
                  </p:cNvSpPr>
                  <p:nvPr/>
                </p:nvSpPr>
                <p:spPr bwMode="auto">
                  <a:xfrm>
                    <a:off x="3832" y="3600"/>
                    <a:ext cx="184" cy="18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NZ" altLang="en-US"/>
                  </a:p>
                </p:txBody>
              </p:sp>
              <p:sp>
                <p:nvSpPr>
                  <p:cNvPr id="7208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30" y="3594"/>
                    <a:ext cx="187" cy="1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>
                      <a:lnSpc>
                        <a:spcPct val="90000"/>
                      </a:lnSpc>
                      <a:spcBef>
                        <a:spcPct val="20000"/>
                      </a:spcBef>
                    </a:pPr>
                    <a:r>
                      <a:rPr lang="en-US" altLang="en-US" sz="1600" b="1">
                        <a:ea typeface="ＭＳ Ｐゴシック" pitchFamily="34" charset="-128"/>
                      </a:rPr>
                      <a:t>3</a:t>
                    </a:r>
                  </a:p>
                </p:txBody>
              </p:sp>
            </p:grpSp>
            <p:grpSp>
              <p:nvGrpSpPr>
                <p:cNvPr id="7204" name="Group 37"/>
                <p:cNvGrpSpPr>
                  <a:grpSpLocks/>
                </p:cNvGrpSpPr>
                <p:nvPr/>
              </p:nvGrpSpPr>
              <p:grpSpPr bwMode="auto">
                <a:xfrm>
                  <a:off x="2786" y="2658"/>
                  <a:ext cx="187" cy="197"/>
                  <a:chOff x="4302" y="3594"/>
                  <a:chExt cx="187" cy="197"/>
                </a:xfrm>
              </p:grpSpPr>
              <p:sp>
                <p:nvSpPr>
                  <p:cNvPr id="7205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4304" y="3600"/>
                    <a:ext cx="184" cy="18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NZ" altLang="en-US"/>
                  </a:p>
                </p:txBody>
              </p:sp>
              <p:sp>
                <p:nvSpPr>
                  <p:cNvPr id="7206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02" y="3594"/>
                    <a:ext cx="187" cy="1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>
                      <a:lnSpc>
                        <a:spcPct val="90000"/>
                      </a:lnSpc>
                      <a:spcBef>
                        <a:spcPct val="20000"/>
                      </a:spcBef>
                    </a:pPr>
                    <a:r>
                      <a:rPr lang="en-US" altLang="en-US" sz="1600" b="1">
                        <a:ea typeface="ＭＳ Ｐゴシック" pitchFamily="34" charset="-128"/>
                      </a:rPr>
                      <a:t>4</a:t>
                    </a:r>
                  </a:p>
                </p:txBody>
              </p:sp>
            </p:grpSp>
          </p:grpSp>
          <p:grpSp>
            <p:nvGrpSpPr>
              <p:cNvPr id="7200" name="Group 40"/>
              <p:cNvGrpSpPr>
                <a:grpSpLocks/>
              </p:cNvGrpSpPr>
              <p:nvPr/>
            </p:nvGrpSpPr>
            <p:grpSpPr bwMode="auto">
              <a:xfrm>
                <a:off x="3302" y="2433"/>
                <a:ext cx="187" cy="197"/>
                <a:chOff x="4550" y="3593"/>
                <a:chExt cx="187" cy="197"/>
              </a:xfrm>
            </p:grpSpPr>
            <p:sp>
              <p:nvSpPr>
                <p:cNvPr id="7201" name="Oval 41"/>
                <p:cNvSpPr>
                  <a:spLocks noChangeArrowheads="1"/>
                </p:cNvSpPr>
                <p:nvPr/>
              </p:nvSpPr>
              <p:spPr bwMode="auto">
                <a:xfrm>
                  <a:off x="4552" y="3600"/>
                  <a:ext cx="184" cy="184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en-NZ" altLang="en-US"/>
                </a:p>
              </p:txBody>
            </p:sp>
            <p:sp>
              <p:nvSpPr>
                <p:cNvPr id="7202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4550" y="3593"/>
                  <a:ext cx="187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20000"/>
                    </a:spcBef>
                  </a:pPr>
                  <a:r>
                    <a:rPr lang="en-US" altLang="en-US" sz="1600" b="1">
                      <a:ea typeface="ＭＳ Ｐゴシック" pitchFamily="34" charset="-128"/>
                    </a:rPr>
                    <a:t>5</a:t>
                  </a:r>
                </a:p>
              </p:txBody>
            </p:sp>
          </p:grpSp>
        </p:grpSp>
        <p:grpSp>
          <p:nvGrpSpPr>
            <p:cNvPr id="7184" name="Group 43"/>
            <p:cNvGrpSpPr>
              <a:grpSpLocks/>
            </p:cNvGrpSpPr>
            <p:nvPr/>
          </p:nvGrpSpPr>
          <p:grpSpPr bwMode="auto">
            <a:xfrm>
              <a:off x="935" y="1672"/>
              <a:ext cx="976" cy="1480"/>
              <a:chOff x="799" y="1672"/>
              <a:chExt cx="976" cy="1480"/>
            </a:xfrm>
          </p:grpSpPr>
          <p:sp>
            <p:nvSpPr>
              <p:cNvPr id="7188" name="Rectangle 44"/>
              <p:cNvSpPr>
                <a:spLocks noChangeArrowheads="1"/>
              </p:cNvSpPr>
              <p:nvPr/>
            </p:nvSpPr>
            <p:spPr bwMode="auto">
              <a:xfrm>
                <a:off x="799" y="1672"/>
                <a:ext cx="976" cy="1480"/>
              </a:xfrm>
              <a:prstGeom prst="rect">
                <a:avLst/>
              </a:prstGeom>
              <a:solidFill>
                <a:srgbClr val="B2C29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NZ" altLang="en-US"/>
              </a:p>
            </p:txBody>
          </p:sp>
          <p:sp>
            <p:nvSpPr>
              <p:cNvPr id="7189" name="Text Box 45"/>
              <p:cNvSpPr txBox="1">
                <a:spLocks noChangeArrowheads="1"/>
              </p:cNvSpPr>
              <p:nvPr/>
            </p:nvSpPr>
            <p:spPr bwMode="auto">
              <a:xfrm>
                <a:off x="843" y="1718"/>
                <a:ext cx="889" cy="13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marL="177800" indent="-1778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altLang="en-US" sz="1600" b="1">
                    <a:ea typeface="ＭＳ Ｐゴシック" pitchFamily="34" charset="-128"/>
                  </a:rPr>
                  <a:t>Inputs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1600" b="1">
                    <a:ea typeface="ＭＳ Ｐゴシック" pitchFamily="34" charset="-128"/>
                  </a:rPr>
                  <a:t>Workers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1600" b="1">
                    <a:ea typeface="ＭＳ Ｐゴシック" pitchFamily="34" charset="-128"/>
                  </a:rPr>
                  <a:t>Managers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1600" b="1">
                    <a:ea typeface="ＭＳ Ｐゴシック" pitchFamily="34" charset="-128"/>
                  </a:rPr>
                  <a:t>Equipment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1600" b="1">
                    <a:ea typeface="ＭＳ Ｐゴシック" pitchFamily="34" charset="-128"/>
                  </a:rPr>
                  <a:t>Facilities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1600" b="1">
                    <a:ea typeface="ＭＳ Ｐゴシック" pitchFamily="34" charset="-128"/>
                  </a:rPr>
                  <a:t>Materials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1600" b="1">
                    <a:ea typeface="ＭＳ Ｐゴシック" pitchFamily="34" charset="-128"/>
                  </a:rPr>
                  <a:t>Land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1600" b="1">
                    <a:ea typeface="ＭＳ Ｐゴシック" pitchFamily="34" charset="-128"/>
                  </a:rPr>
                  <a:t>Energy</a:t>
                </a:r>
              </a:p>
            </p:txBody>
          </p:sp>
        </p:grpSp>
        <p:grpSp>
          <p:nvGrpSpPr>
            <p:cNvPr id="7185" name="Group 46"/>
            <p:cNvGrpSpPr>
              <a:grpSpLocks/>
            </p:cNvGrpSpPr>
            <p:nvPr/>
          </p:nvGrpSpPr>
          <p:grpSpPr bwMode="auto">
            <a:xfrm>
              <a:off x="4112" y="1672"/>
              <a:ext cx="976" cy="1480"/>
              <a:chOff x="3976" y="1672"/>
              <a:chExt cx="976" cy="1480"/>
            </a:xfrm>
          </p:grpSpPr>
          <p:sp>
            <p:nvSpPr>
              <p:cNvPr id="7186" name="Rectangle 47"/>
              <p:cNvSpPr>
                <a:spLocks noChangeArrowheads="1"/>
              </p:cNvSpPr>
              <p:nvPr/>
            </p:nvSpPr>
            <p:spPr bwMode="auto">
              <a:xfrm>
                <a:off x="3976" y="1672"/>
                <a:ext cx="976" cy="1480"/>
              </a:xfrm>
              <a:prstGeom prst="rect">
                <a:avLst/>
              </a:prstGeom>
              <a:solidFill>
                <a:srgbClr val="B2C29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NZ" altLang="en-US"/>
              </a:p>
            </p:txBody>
          </p:sp>
          <p:sp>
            <p:nvSpPr>
              <p:cNvPr id="7187" name="Text Box 48"/>
              <p:cNvSpPr txBox="1">
                <a:spLocks noChangeArrowheads="1"/>
              </p:cNvSpPr>
              <p:nvPr/>
            </p:nvSpPr>
            <p:spPr bwMode="auto">
              <a:xfrm>
                <a:off x="4022" y="1722"/>
                <a:ext cx="754" cy="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marL="177800" indent="-1778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altLang="en-US" sz="1600" b="1">
                    <a:ea typeface="ＭＳ Ｐゴシック" pitchFamily="34" charset="-128"/>
                  </a:rPr>
                  <a:t>Outputs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1600" b="1">
                    <a:ea typeface="ＭＳ Ｐゴシック" pitchFamily="34" charset="-128"/>
                  </a:rPr>
                  <a:t>Goods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altLang="en-US" sz="1600" b="1">
                    <a:ea typeface="ＭＳ Ｐゴシック" pitchFamily="34" charset="-128"/>
                  </a:rPr>
                  <a:t>Services</a:t>
                </a:r>
              </a:p>
            </p:txBody>
          </p:sp>
        </p:grpSp>
      </p:grpSp>
      <p:sp>
        <p:nvSpPr>
          <p:cNvPr id="718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52291968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9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5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/>
      <p:bldP spid="114692" grpId="0" animBg="1"/>
      <p:bldP spid="114693" grpId="0" animBg="1"/>
      <p:bldP spid="114694" grpId="0" animBg="1"/>
      <p:bldP spid="1146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115888"/>
            <a:ext cx="8661400" cy="922337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Operations - Processes</a:t>
            </a:r>
          </a:p>
        </p:txBody>
      </p:sp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936625" y="4156075"/>
            <a:ext cx="2881313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7800" indent="-1778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Physical, durable output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Output can be inventoried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Low customer contact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Long response time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Capital intensive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Quality easily measured</a:t>
            </a:r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5356225" y="4156075"/>
            <a:ext cx="3197225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7800" indent="-1778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Intangible, perishable output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Output cannot be inventoried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High customer contact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Short response time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Labor intensive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Char char="•"/>
            </a:pPr>
            <a:r>
              <a:rPr lang="en-US" altLang="en-US" sz="1600" b="1" dirty="0"/>
              <a:t>Quality not easily measured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74700" y="1727200"/>
            <a:ext cx="7924800" cy="2273300"/>
            <a:chOff x="488" y="1088"/>
            <a:chExt cx="4992" cy="1432"/>
          </a:xfrm>
        </p:grpSpPr>
        <p:sp>
          <p:nvSpPr>
            <p:cNvPr id="8200" name="AutoShape 6"/>
            <p:cNvSpPr>
              <a:spLocks noChangeArrowheads="1"/>
            </p:cNvSpPr>
            <p:nvPr/>
          </p:nvSpPr>
          <p:spPr bwMode="auto">
            <a:xfrm>
              <a:off x="488" y="1088"/>
              <a:ext cx="4992" cy="1432"/>
            </a:xfrm>
            <a:prstGeom prst="leftRightArrow">
              <a:avLst>
                <a:gd name="adj1" fmla="val 50000"/>
                <a:gd name="adj2" fmla="val 69721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hlink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NZ" altLang="en-US"/>
            </a:p>
          </p:txBody>
        </p:sp>
        <p:sp>
          <p:nvSpPr>
            <p:cNvPr id="8201" name="Text Box 7"/>
            <p:cNvSpPr txBox="1">
              <a:spLocks noChangeArrowheads="1"/>
            </p:cNvSpPr>
            <p:nvPr/>
          </p:nvSpPr>
          <p:spPr bwMode="auto">
            <a:xfrm>
              <a:off x="694" y="1537"/>
              <a:ext cx="1236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</a:pPr>
              <a:r>
                <a:rPr lang="en-US" altLang="en-US" sz="1600" b="1"/>
                <a:t>More like a manufacturing process</a:t>
              </a:r>
            </a:p>
          </p:txBody>
        </p:sp>
        <p:sp>
          <p:nvSpPr>
            <p:cNvPr id="8202" name="Text Box 8"/>
            <p:cNvSpPr txBox="1">
              <a:spLocks noChangeArrowheads="1"/>
            </p:cNvSpPr>
            <p:nvPr/>
          </p:nvSpPr>
          <p:spPr bwMode="auto">
            <a:xfrm>
              <a:off x="4214" y="1537"/>
              <a:ext cx="796" cy="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10000"/>
                </a:spcBef>
              </a:pPr>
              <a:r>
                <a:rPr lang="en-US" altLang="en-US" sz="1600" b="1"/>
                <a:t>More like a service process</a:t>
              </a:r>
            </a:p>
          </p:txBody>
        </p:sp>
      </p:grpSp>
      <p:sp>
        <p:nvSpPr>
          <p:cNvPr id="81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79869771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10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/>
      <p:bldP spid="1157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328613"/>
            <a:ext cx="8026400" cy="787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4000" dirty="0" smtClean="0"/>
              <a:t>Goods and Services</a:t>
            </a:r>
            <a:endParaRPr lang="en-US" altLang="en-US" sz="4000" dirty="0" smtClean="0">
              <a:solidFill>
                <a:srgbClr val="009900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320800" y="1371600"/>
            <a:ext cx="6464300" cy="3873500"/>
            <a:chOff x="832" y="864"/>
            <a:chExt cx="4072" cy="2440"/>
          </a:xfrm>
        </p:grpSpPr>
        <p:grpSp>
          <p:nvGrpSpPr>
            <p:cNvPr id="9230" name="Group 4"/>
            <p:cNvGrpSpPr>
              <a:grpSpLocks/>
            </p:cNvGrpSpPr>
            <p:nvPr/>
          </p:nvGrpSpPr>
          <p:grpSpPr bwMode="auto">
            <a:xfrm>
              <a:off x="832" y="864"/>
              <a:ext cx="2144" cy="224"/>
              <a:chOff x="832" y="864"/>
              <a:chExt cx="2144" cy="224"/>
            </a:xfrm>
          </p:grpSpPr>
          <p:sp>
            <p:nvSpPr>
              <p:cNvPr id="182277" name="Rectangle 5"/>
              <p:cNvSpPr>
                <a:spLocks noChangeArrowheads="1"/>
              </p:cNvSpPr>
              <p:nvPr/>
            </p:nvSpPr>
            <p:spPr bwMode="auto">
              <a:xfrm>
                <a:off x="832" y="864"/>
                <a:ext cx="2144" cy="224"/>
              </a:xfrm>
              <a:prstGeom prst="rect">
                <a:avLst/>
              </a:prstGeom>
              <a:solidFill>
                <a:srgbClr val="75BA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56" name="Rectangle 6"/>
              <p:cNvSpPr>
                <a:spLocks noChangeArrowheads="1"/>
              </p:cNvSpPr>
              <p:nvPr/>
            </p:nvSpPr>
            <p:spPr bwMode="auto">
              <a:xfrm>
                <a:off x="1390" y="880"/>
                <a:ext cx="1027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 anchor="ctr"/>
              <a:lstStyle>
                <a:lvl1pPr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Automobile</a:t>
                </a:r>
              </a:p>
            </p:txBody>
          </p:sp>
        </p:grpSp>
        <p:grpSp>
          <p:nvGrpSpPr>
            <p:cNvPr id="9231" name="Group 7"/>
            <p:cNvGrpSpPr>
              <a:grpSpLocks/>
            </p:cNvGrpSpPr>
            <p:nvPr/>
          </p:nvGrpSpPr>
          <p:grpSpPr bwMode="auto">
            <a:xfrm>
              <a:off x="976" y="1093"/>
              <a:ext cx="2112" cy="224"/>
              <a:chOff x="976" y="1093"/>
              <a:chExt cx="2112" cy="224"/>
            </a:xfrm>
          </p:grpSpPr>
          <p:sp>
            <p:nvSpPr>
              <p:cNvPr id="182280" name="Rectangle 8"/>
              <p:cNvSpPr>
                <a:spLocks noChangeArrowheads="1"/>
              </p:cNvSpPr>
              <p:nvPr/>
            </p:nvSpPr>
            <p:spPr bwMode="auto">
              <a:xfrm>
                <a:off x="976" y="1093"/>
                <a:ext cx="2112" cy="224"/>
              </a:xfrm>
              <a:prstGeom prst="rect">
                <a:avLst/>
              </a:prstGeom>
              <a:solidFill>
                <a:srgbClr val="75BA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54" name="Rectangle 9"/>
              <p:cNvSpPr>
                <a:spLocks noChangeArrowheads="1"/>
              </p:cNvSpPr>
              <p:nvPr/>
            </p:nvSpPr>
            <p:spPr bwMode="auto">
              <a:xfrm>
                <a:off x="1559" y="1109"/>
                <a:ext cx="946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 anchor="ctr"/>
              <a:lstStyle>
                <a:lvl1pPr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Computer</a:t>
                </a:r>
              </a:p>
            </p:txBody>
          </p:sp>
        </p:grpSp>
        <p:grpSp>
          <p:nvGrpSpPr>
            <p:cNvPr id="9232" name="Group 10"/>
            <p:cNvGrpSpPr>
              <a:grpSpLocks/>
            </p:cNvGrpSpPr>
            <p:nvPr/>
          </p:nvGrpSpPr>
          <p:grpSpPr bwMode="auto">
            <a:xfrm>
              <a:off x="1168" y="1323"/>
              <a:ext cx="2176" cy="224"/>
              <a:chOff x="1168" y="1323"/>
              <a:chExt cx="2176" cy="224"/>
            </a:xfrm>
          </p:grpSpPr>
          <p:sp>
            <p:nvSpPr>
              <p:cNvPr id="182283" name="Rectangle 11"/>
              <p:cNvSpPr>
                <a:spLocks noChangeArrowheads="1"/>
              </p:cNvSpPr>
              <p:nvPr/>
            </p:nvSpPr>
            <p:spPr bwMode="auto">
              <a:xfrm>
                <a:off x="1168" y="1323"/>
                <a:ext cx="2176" cy="224"/>
              </a:xfrm>
              <a:prstGeom prst="rect">
                <a:avLst/>
              </a:prstGeom>
              <a:solidFill>
                <a:srgbClr val="75BA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52" name="Rectangle 12"/>
              <p:cNvSpPr>
                <a:spLocks noChangeArrowheads="1"/>
              </p:cNvSpPr>
              <p:nvPr/>
            </p:nvSpPr>
            <p:spPr bwMode="auto">
              <a:xfrm>
                <a:off x="1475" y="1339"/>
                <a:ext cx="1562" cy="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 anchor="ctr"/>
              <a:lstStyle>
                <a:lvl1pPr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Installed carpeting</a:t>
                </a:r>
              </a:p>
            </p:txBody>
          </p:sp>
        </p:grpSp>
        <p:grpSp>
          <p:nvGrpSpPr>
            <p:cNvPr id="9233" name="Group 13"/>
            <p:cNvGrpSpPr>
              <a:grpSpLocks/>
            </p:cNvGrpSpPr>
            <p:nvPr/>
          </p:nvGrpSpPr>
          <p:grpSpPr bwMode="auto">
            <a:xfrm>
              <a:off x="1720" y="1553"/>
              <a:ext cx="2296" cy="224"/>
              <a:chOff x="1720" y="1553"/>
              <a:chExt cx="2296" cy="224"/>
            </a:xfrm>
          </p:grpSpPr>
          <p:sp>
            <p:nvSpPr>
              <p:cNvPr id="182286" name="Rectangle 14"/>
              <p:cNvSpPr>
                <a:spLocks noChangeArrowheads="1"/>
              </p:cNvSpPr>
              <p:nvPr/>
            </p:nvSpPr>
            <p:spPr bwMode="auto">
              <a:xfrm>
                <a:off x="1720" y="1553"/>
                <a:ext cx="2296" cy="224"/>
              </a:xfrm>
              <a:prstGeom prst="rect">
                <a:avLst/>
              </a:prstGeom>
              <a:solidFill>
                <a:srgbClr val="75BA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50" name="Rectangle 15"/>
              <p:cNvSpPr>
                <a:spLocks noChangeArrowheads="1"/>
              </p:cNvSpPr>
              <p:nvPr/>
            </p:nvSpPr>
            <p:spPr bwMode="auto">
              <a:xfrm>
                <a:off x="2187" y="1569"/>
                <a:ext cx="1363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 anchor="ctr"/>
              <a:lstStyle>
                <a:lvl1pPr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Fast-food meal</a:t>
                </a:r>
              </a:p>
            </p:txBody>
          </p:sp>
        </p:grpSp>
        <p:grpSp>
          <p:nvGrpSpPr>
            <p:cNvPr id="9234" name="Group 16"/>
            <p:cNvGrpSpPr>
              <a:grpSpLocks/>
            </p:cNvGrpSpPr>
            <p:nvPr/>
          </p:nvGrpSpPr>
          <p:grpSpPr bwMode="auto">
            <a:xfrm>
              <a:off x="1995" y="1783"/>
              <a:ext cx="2488" cy="238"/>
              <a:chOff x="1995" y="1783"/>
              <a:chExt cx="2488" cy="238"/>
            </a:xfrm>
          </p:grpSpPr>
          <p:sp>
            <p:nvSpPr>
              <p:cNvPr id="182289" name="Rectangle 17"/>
              <p:cNvSpPr>
                <a:spLocks noChangeArrowheads="1"/>
              </p:cNvSpPr>
              <p:nvPr/>
            </p:nvSpPr>
            <p:spPr bwMode="auto">
              <a:xfrm>
                <a:off x="1995" y="1783"/>
                <a:ext cx="2488" cy="224"/>
              </a:xfrm>
              <a:prstGeom prst="rect">
                <a:avLst/>
              </a:prstGeom>
              <a:solidFill>
                <a:srgbClr val="75BA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48" name="Rectangle 18"/>
              <p:cNvSpPr>
                <a:spLocks noChangeArrowheads="1"/>
              </p:cNvSpPr>
              <p:nvPr/>
            </p:nvSpPr>
            <p:spPr bwMode="auto">
              <a:xfrm>
                <a:off x="2059" y="1791"/>
                <a:ext cx="235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 anchor="ctr"/>
              <a:lstStyle>
                <a:lvl1pPr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Restaurant meal/auto repair</a:t>
                </a:r>
              </a:p>
            </p:txBody>
          </p:sp>
        </p:grpSp>
        <p:grpSp>
          <p:nvGrpSpPr>
            <p:cNvPr id="9235" name="Group 19"/>
            <p:cNvGrpSpPr>
              <a:grpSpLocks/>
            </p:cNvGrpSpPr>
            <p:nvPr/>
          </p:nvGrpSpPr>
          <p:grpSpPr bwMode="auto">
            <a:xfrm>
              <a:off x="2272" y="2012"/>
              <a:ext cx="2400" cy="224"/>
              <a:chOff x="2272" y="2012"/>
              <a:chExt cx="2400" cy="224"/>
            </a:xfrm>
          </p:grpSpPr>
          <p:sp>
            <p:nvSpPr>
              <p:cNvPr id="182292" name="Rectangle 20"/>
              <p:cNvSpPr>
                <a:spLocks noChangeArrowheads="1"/>
              </p:cNvSpPr>
              <p:nvPr/>
            </p:nvSpPr>
            <p:spPr bwMode="auto">
              <a:xfrm>
                <a:off x="2272" y="2012"/>
                <a:ext cx="2400" cy="224"/>
              </a:xfrm>
              <a:prstGeom prst="rect">
                <a:avLst/>
              </a:prstGeom>
              <a:solidFill>
                <a:srgbClr val="75BA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46" name="Rectangle 21"/>
              <p:cNvSpPr>
                <a:spLocks noChangeArrowheads="1"/>
              </p:cNvSpPr>
              <p:nvPr/>
            </p:nvSpPr>
            <p:spPr bwMode="auto">
              <a:xfrm>
                <a:off x="2826" y="2028"/>
                <a:ext cx="1293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 anchor="ctr"/>
              <a:lstStyle>
                <a:lvl1pPr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Hospital care</a:t>
                </a:r>
              </a:p>
            </p:txBody>
          </p:sp>
        </p:grpSp>
        <p:grpSp>
          <p:nvGrpSpPr>
            <p:cNvPr id="9236" name="Group 22"/>
            <p:cNvGrpSpPr>
              <a:grpSpLocks/>
            </p:cNvGrpSpPr>
            <p:nvPr/>
          </p:nvGrpSpPr>
          <p:grpSpPr bwMode="auto">
            <a:xfrm>
              <a:off x="2520" y="2242"/>
              <a:ext cx="2248" cy="413"/>
              <a:chOff x="2520" y="2242"/>
              <a:chExt cx="2248" cy="413"/>
            </a:xfrm>
          </p:grpSpPr>
          <p:sp>
            <p:nvSpPr>
              <p:cNvPr id="182295" name="Rectangle 23"/>
              <p:cNvSpPr>
                <a:spLocks noChangeArrowheads="1"/>
              </p:cNvSpPr>
              <p:nvPr/>
            </p:nvSpPr>
            <p:spPr bwMode="auto">
              <a:xfrm>
                <a:off x="2520" y="2242"/>
                <a:ext cx="2248" cy="41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44" name="Rectangle 24"/>
              <p:cNvSpPr>
                <a:spLocks noChangeArrowheads="1"/>
              </p:cNvSpPr>
              <p:nvPr/>
            </p:nvSpPr>
            <p:spPr bwMode="auto">
              <a:xfrm>
                <a:off x="2579" y="2258"/>
                <a:ext cx="2130" cy="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 anchor="ctr"/>
              <a:lstStyle>
                <a:lvl1pPr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Advertising agency/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investment management</a:t>
                </a:r>
              </a:p>
            </p:txBody>
          </p:sp>
        </p:grpSp>
        <p:grpSp>
          <p:nvGrpSpPr>
            <p:cNvPr id="9237" name="Group 25"/>
            <p:cNvGrpSpPr>
              <a:grpSpLocks/>
            </p:cNvGrpSpPr>
            <p:nvPr/>
          </p:nvGrpSpPr>
          <p:grpSpPr bwMode="auto">
            <a:xfrm>
              <a:off x="2744" y="2661"/>
              <a:ext cx="2104" cy="413"/>
              <a:chOff x="2744" y="2661"/>
              <a:chExt cx="2104" cy="413"/>
            </a:xfrm>
          </p:grpSpPr>
          <p:sp>
            <p:nvSpPr>
              <p:cNvPr id="182298" name="Rectangle 26"/>
              <p:cNvSpPr>
                <a:spLocks noChangeArrowheads="1"/>
              </p:cNvSpPr>
              <p:nvPr/>
            </p:nvSpPr>
            <p:spPr bwMode="auto">
              <a:xfrm>
                <a:off x="2744" y="2661"/>
                <a:ext cx="2104" cy="41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42" name="Rectangle 27"/>
              <p:cNvSpPr>
                <a:spLocks noChangeArrowheads="1"/>
              </p:cNvSpPr>
              <p:nvPr/>
            </p:nvSpPr>
            <p:spPr bwMode="auto">
              <a:xfrm>
                <a:off x="2964" y="2717"/>
                <a:ext cx="1664" cy="2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 anchor="ctr"/>
              <a:lstStyle>
                <a:lvl1pPr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Consulting service/</a:t>
                </a:r>
              </a:p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teaching</a:t>
                </a:r>
              </a:p>
            </p:txBody>
          </p:sp>
        </p:grpSp>
        <p:grpSp>
          <p:nvGrpSpPr>
            <p:cNvPr id="9238" name="Group 28"/>
            <p:cNvGrpSpPr>
              <a:grpSpLocks/>
            </p:cNvGrpSpPr>
            <p:nvPr/>
          </p:nvGrpSpPr>
          <p:grpSpPr bwMode="auto">
            <a:xfrm>
              <a:off x="2872" y="3080"/>
              <a:ext cx="2032" cy="224"/>
              <a:chOff x="2872" y="3080"/>
              <a:chExt cx="2032" cy="224"/>
            </a:xfrm>
          </p:grpSpPr>
          <p:sp>
            <p:nvSpPr>
              <p:cNvPr id="182301" name="Rectangle 29"/>
              <p:cNvSpPr>
                <a:spLocks noChangeArrowheads="1"/>
              </p:cNvSpPr>
              <p:nvPr/>
            </p:nvSpPr>
            <p:spPr bwMode="auto">
              <a:xfrm>
                <a:off x="2872" y="3080"/>
                <a:ext cx="2032" cy="22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40" name="Rectangle 30"/>
              <p:cNvSpPr>
                <a:spLocks noChangeArrowheads="1"/>
              </p:cNvSpPr>
              <p:nvPr/>
            </p:nvSpPr>
            <p:spPr bwMode="auto">
              <a:xfrm>
                <a:off x="3341" y="3088"/>
                <a:ext cx="1094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008" tIns="50004" rIns="100008" bIns="50004" anchor="ctr"/>
              <a:lstStyle>
                <a:lvl1pPr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100012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1000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</a:pPr>
                <a:r>
                  <a:rPr lang="en-US" altLang="en-US" sz="2000"/>
                  <a:t>Counseling</a:t>
                </a:r>
              </a:p>
            </p:txBody>
          </p:sp>
        </p:grpSp>
      </p:grpSp>
      <p:grpSp>
        <p:nvGrpSpPr>
          <p:cNvPr id="12" name="Group 31"/>
          <p:cNvGrpSpPr>
            <a:grpSpLocks/>
          </p:cNvGrpSpPr>
          <p:nvPr/>
        </p:nvGrpSpPr>
        <p:grpSpPr bwMode="auto">
          <a:xfrm>
            <a:off x="695325" y="5265738"/>
            <a:ext cx="7889875" cy="936625"/>
            <a:chOff x="438" y="3317"/>
            <a:chExt cx="4970" cy="590"/>
          </a:xfrm>
        </p:grpSpPr>
        <p:sp>
          <p:nvSpPr>
            <p:cNvPr id="182304" name="Text Box 32"/>
            <p:cNvSpPr txBox="1">
              <a:spLocks noChangeArrowheads="1"/>
            </p:cNvSpPr>
            <p:nvPr/>
          </p:nvSpPr>
          <p:spPr bwMode="auto">
            <a:xfrm>
              <a:off x="438" y="3650"/>
              <a:ext cx="4849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00008" tIns="50004" rIns="100008" bIns="50004">
              <a:spAutoFit/>
            </a:bodyPr>
            <a:lstStyle/>
            <a:p>
              <a:pPr defTabSz="1000125">
                <a:tabLst>
                  <a:tab pos="3860800" algn="l"/>
                </a:tabLst>
                <a:defRPr/>
              </a:pPr>
              <a:r>
                <a:rPr lang="en-US" sz="2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Percent of Product that is a Good	Percent of Product that is a Service</a:t>
              </a:r>
            </a:p>
          </p:txBody>
        </p:sp>
        <p:grpSp>
          <p:nvGrpSpPr>
            <p:cNvPr id="9227" name="Group 33"/>
            <p:cNvGrpSpPr>
              <a:grpSpLocks/>
            </p:cNvGrpSpPr>
            <p:nvPr/>
          </p:nvGrpSpPr>
          <p:grpSpPr bwMode="auto">
            <a:xfrm>
              <a:off x="472" y="3317"/>
              <a:ext cx="4936" cy="339"/>
              <a:chOff x="472" y="3317"/>
              <a:chExt cx="4936" cy="339"/>
            </a:xfrm>
          </p:grpSpPr>
          <p:sp>
            <p:nvSpPr>
              <p:cNvPr id="182306" name="Text Box 34"/>
              <p:cNvSpPr txBox="1">
                <a:spLocks noChangeArrowheads="1"/>
              </p:cNvSpPr>
              <p:nvPr/>
            </p:nvSpPr>
            <p:spPr bwMode="auto">
              <a:xfrm>
                <a:off x="552" y="3317"/>
                <a:ext cx="4597" cy="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90000"/>
                  </a:lnSpc>
                  <a:tabLst>
                    <a:tab pos="355600" algn="ctr"/>
                    <a:tab pos="1168400" algn="ctr"/>
                    <a:tab pos="1968500" algn="ctr"/>
                    <a:tab pos="2781300" algn="ctr"/>
                    <a:tab pos="3594100" algn="ctr"/>
                    <a:tab pos="4394200" algn="ctr"/>
                    <a:tab pos="5207000" algn="ctr"/>
                    <a:tab pos="6007100" algn="ctr"/>
                    <a:tab pos="6819900" algn="ctr"/>
                  </a:tabLst>
                  <a:defRPr/>
                </a:pPr>
                <a:r>
                  <a:rPr lang="en-AU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	100%	75	50	25	0	25	50	75	100%</a:t>
                </a:r>
              </a:p>
              <a:p>
                <a:pPr>
                  <a:lnSpc>
                    <a:spcPct val="90000"/>
                  </a:lnSpc>
                  <a:tabLst>
                    <a:tab pos="355600" algn="ctr"/>
                    <a:tab pos="1168400" algn="ctr"/>
                    <a:tab pos="1968500" algn="ctr"/>
                    <a:tab pos="2781300" algn="ctr"/>
                    <a:tab pos="3594100" algn="ctr"/>
                    <a:tab pos="4394200" algn="ctr"/>
                    <a:tab pos="5207000" algn="ctr"/>
                    <a:tab pos="6007100" algn="ctr"/>
                    <a:tab pos="6819900" algn="ctr"/>
                  </a:tabLst>
                  <a:defRPr/>
                </a:pPr>
                <a:r>
                  <a:rPr lang="en-AU" sz="120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	|	|	|	|	|	|	|	|	|</a:t>
                </a:r>
              </a:p>
            </p:txBody>
          </p:sp>
          <p:sp>
            <p:nvSpPr>
              <p:cNvPr id="182307" name="Line 35"/>
              <p:cNvSpPr>
                <a:spLocks noChangeShapeType="1"/>
              </p:cNvSpPr>
              <p:nvPr/>
            </p:nvSpPr>
            <p:spPr bwMode="auto">
              <a:xfrm>
                <a:off x="472" y="3656"/>
                <a:ext cx="49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pic>
        <p:nvPicPr>
          <p:cNvPr id="182309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13" y="3429000"/>
            <a:ext cx="1792287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310" name="Picture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2393950"/>
            <a:ext cx="167005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311" name="Picture 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1036638"/>
            <a:ext cx="142557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312" name="Picture 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1744663"/>
            <a:ext cx="1370012" cy="15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313" name="Picture 4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0" y="3390900"/>
            <a:ext cx="10795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261787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/>
              <a:t>The Supply Chain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3400" indent="-533400"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Core processes are sets of activities that deliver value to external customers</a:t>
            </a:r>
          </a:p>
          <a:p>
            <a:pPr marL="914400" lvl="1" indent="-457200" eaLnBrk="1" hangingPunct="1">
              <a:buFont typeface="Wingdings" pitchFamily="2" charset="2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Supplier relationship process</a:t>
            </a:r>
          </a:p>
          <a:p>
            <a:pPr marL="914400" lvl="1" indent="-457200" eaLnBrk="1" hangingPunct="1">
              <a:buFont typeface="Wingdings" pitchFamily="2" charset="2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New service/product development process</a:t>
            </a:r>
          </a:p>
          <a:p>
            <a:pPr marL="914400" lvl="1" indent="-457200" eaLnBrk="1" hangingPunct="1">
              <a:buFont typeface="Wingdings" pitchFamily="2" charset="2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Order fulfillment process</a:t>
            </a:r>
          </a:p>
          <a:p>
            <a:pPr marL="914400" lvl="1" indent="-457200" eaLnBrk="1" hangingPunct="1">
              <a:buFont typeface="Wingdings" pitchFamily="2" charset="2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Customer relationship process</a:t>
            </a:r>
          </a:p>
          <a:p>
            <a:pPr marL="533400" indent="-533400"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Support processes provide vital resources and inputs to the core processes</a:t>
            </a:r>
          </a:p>
        </p:txBody>
      </p:sp>
    </p:spTree>
    <p:extLst>
      <p:ext uri="{BB962C8B-B14F-4D97-AF65-F5344CB8AC3E}">
        <p14:creationId xmlns:p14="http://schemas.microsoft.com/office/powerpoint/2010/main" val="4028956819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4572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Support Processes</a:t>
            </a:r>
          </a:p>
        </p:txBody>
      </p:sp>
      <p:graphicFrame>
        <p:nvGraphicFramePr>
          <p:cNvPr id="118810" name="Group 26"/>
          <p:cNvGraphicFramePr>
            <a:graphicFrameLocks noGrp="1"/>
          </p:cNvGraphicFramePr>
          <p:nvPr/>
        </p:nvGraphicFramePr>
        <p:xfrm>
          <a:off x="717550" y="1346200"/>
          <a:ext cx="8013700" cy="4902200"/>
        </p:xfrm>
        <a:graphic>
          <a:graphicData uri="http://schemas.openxmlformats.org/drawingml/2006/table">
            <a:tbl>
              <a:tblPr/>
              <a:tblGrid>
                <a:gridCol w="402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2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EXAMPLES OF SUPPORT PROCESSES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C6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Capital acquisition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provision of financial resources for the organization to do its work and to execute its strategy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Budgeting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process of deciding how funds will be allocated over a period of time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Recruitment and hiring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acquisition of people to do the work of the organization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Evaluation and compensation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assessment and payment of people for the work and value they provide to the company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Human resource support and development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preparation of people for their current jobs and future skills and knowledge needs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Regulatory compliance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processes that ensure that the company is meeting all laws and legal obligations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Information systems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movement and processing of data and information to expedite business operations and decisions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Enterprise and functional management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systems and activities that provide strategic direction and ensure effective execution of the work of the business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511603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8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tx2">
              <a:alpha val="74901"/>
            </a:schemeClr>
          </a:solidFill>
          <a:extLst>
            <a:ext uri="{91240B29-F687-4F45-9708-019B960494DF}">
              <a14:hiddenLine xmlns:a14="http://schemas.microsoft.com/office/drawing/2010/main" w="9525">
                <a:solidFill>
                  <a:schemeClr val="bg1">
                    <a:alpha val="74901"/>
                  </a:schemeClr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eaLnBrk="1" hangingPunct="1"/>
            <a:r>
              <a:rPr lang="en-US" altLang="en-US" dirty="0" smtClean="0"/>
              <a:t>What is strategy?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82563" y="1697038"/>
            <a:ext cx="8780462" cy="5351462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Strategic thinking has its roots in military strategy</a:t>
            </a:r>
          </a:p>
          <a:p>
            <a:pPr lvl="1" eaLnBrk="1" hangingPunct="1"/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“The branch of military science dealing with military command and the planning and conduct of a war.”</a:t>
            </a:r>
          </a:p>
          <a:p>
            <a:pPr eaLnBrk="1" hangingPunct="1"/>
            <a:endParaRPr lang="en-US" altLang="en-US" dirty="0">
              <a:solidFill>
                <a:schemeClr val="tx1"/>
              </a:solidFill>
              <a:latin typeface="+mn-lt"/>
            </a:endParaRP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And has evolved to focus on business </a:t>
            </a:r>
          </a:p>
          <a:p>
            <a:pPr lvl="1" eaLnBrk="1" hangingPunct="1"/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“An elaborate and systematic plan of action.”</a:t>
            </a:r>
          </a:p>
        </p:txBody>
      </p:sp>
    </p:spTree>
    <p:extLst>
      <p:ext uri="{BB962C8B-B14F-4D97-AF65-F5344CB8AC3E}">
        <p14:creationId xmlns:p14="http://schemas.microsoft.com/office/powerpoint/2010/main" val="2435447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Operations Strategy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700" y="1536700"/>
            <a:ext cx="7912100" cy="44370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Specifies the means by which operations implements corporate strategy and helps build a customer-driven </a:t>
            </a:r>
            <a:r>
              <a:rPr lang="en-US" altLang="en-US" dirty="0" smtClean="0">
                <a:solidFill>
                  <a:schemeClr val="tx1"/>
                </a:solidFill>
                <a:latin typeface="+mn-lt"/>
              </a:rPr>
              <a:t>firm</a:t>
            </a:r>
          </a:p>
          <a:p>
            <a:pPr lvl="1"/>
            <a:r>
              <a:rPr lang="en-US" altLang="en-US" sz="2000" b="1" dirty="0" smtClean="0">
                <a:solidFill>
                  <a:schemeClr val="tx1"/>
                </a:solidFill>
                <a:latin typeface="+mn-lt"/>
              </a:rPr>
              <a:t>Customer value proposition</a:t>
            </a:r>
            <a:r>
              <a:rPr lang="en-US" altLang="en-US" sz="2000" dirty="0" smtClean="0">
                <a:solidFill>
                  <a:schemeClr val="tx1"/>
                </a:solidFill>
                <a:latin typeface="+mn-lt"/>
              </a:rPr>
              <a:t>: a clearly articulated set of benefits that the firm offers to its customers.</a:t>
            </a:r>
          </a:p>
          <a:p>
            <a:pPr marL="0" indent="0" eaLnBrk="1" hangingPunct="1">
              <a:buNone/>
            </a:pPr>
            <a:endParaRPr lang="en-US" altLang="en-US" dirty="0">
              <a:solidFill>
                <a:schemeClr val="tx1"/>
              </a:solidFill>
              <a:latin typeface="+mn-lt"/>
            </a:endParaRP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Corporate strategy provides an overall direction that serves as the framework for carrying out all the organization's functions</a:t>
            </a:r>
          </a:p>
        </p:txBody>
      </p:sp>
    </p:spTree>
    <p:extLst>
      <p:ext uri="{BB962C8B-B14F-4D97-AF65-F5344CB8AC3E}">
        <p14:creationId xmlns:p14="http://schemas.microsoft.com/office/powerpoint/2010/main" val="2446687408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Corporate Strategy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3400" indent="-533400"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Environmental scanning</a:t>
            </a:r>
          </a:p>
          <a:p>
            <a:pPr marL="533400" indent="-533400"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Developing core competencies</a:t>
            </a:r>
          </a:p>
          <a:p>
            <a:pPr marL="914400" lvl="1" indent="-457200" eaLnBrk="1" hangingPunct="1">
              <a:buFont typeface="Wingdings" pitchFamily="2" charset="2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Workforce</a:t>
            </a:r>
          </a:p>
          <a:p>
            <a:pPr marL="914400" lvl="1" indent="-457200" eaLnBrk="1" hangingPunct="1">
              <a:buFont typeface="Wingdings" pitchFamily="2" charset="2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Facilities</a:t>
            </a:r>
          </a:p>
          <a:p>
            <a:pPr marL="914400" lvl="1" indent="-457200" eaLnBrk="1" hangingPunct="1">
              <a:buFont typeface="Wingdings" pitchFamily="2" charset="2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Market and financial know-how</a:t>
            </a:r>
          </a:p>
          <a:p>
            <a:pPr marL="914400" lvl="1" indent="-457200" eaLnBrk="1" hangingPunct="1">
              <a:buFont typeface="Wingdings" pitchFamily="2" charset="2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Systems and technologies</a:t>
            </a:r>
          </a:p>
          <a:p>
            <a:pPr marL="533400" indent="-533400"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Developing core processes</a:t>
            </a:r>
          </a:p>
          <a:p>
            <a:pPr marL="533400" indent="-533400"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Global strategies</a:t>
            </a:r>
          </a:p>
        </p:txBody>
      </p:sp>
    </p:spTree>
    <p:extLst>
      <p:ext uri="{BB962C8B-B14F-4D97-AF65-F5344CB8AC3E}">
        <p14:creationId xmlns:p14="http://schemas.microsoft.com/office/powerpoint/2010/main" val="2819414976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0"/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1000"/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Market Analysis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1562100"/>
            <a:ext cx="7073900" cy="4208463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chemeClr val="tx1"/>
                </a:solidFill>
                <a:latin typeface="+mn-lt"/>
              </a:rPr>
              <a:t>Market segmentation</a:t>
            </a:r>
          </a:p>
          <a:p>
            <a:r>
              <a:rPr lang="en-US" altLang="en-US" dirty="0">
                <a:solidFill>
                  <a:schemeClr val="tx1"/>
                </a:solidFill>
                <a:latin typeface="+mn-lt"/>
              </a:rPr>
              <a:t>Needs assessment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Service or product needs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Delivery system needs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Volume needs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Other needs</a:t>
            </a:r>
          </a:p>
        </p:txBody>
      </p:sp>
    </p:spTree>
    <p:extLst>
      <p:ext uri="{BB962C8B-B14F-4D97-AF65-F5344CB8AC3E}">
        <p14:creationId xmlns:p14="http://schemas.microsoft.com/office/powerpoint/2010/main" val="3370841060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096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Competitive Priorities</a:t>
            </a:r>
          </a:p>
        </p:txBody>
      </p:sp>
      <p:graphicFrame>
        <p:nvGraphicFramePr>
          <p:cNvPr id="123965" name="Group 61"/>
          <p:cNvGraphicFramePr>
            <a:graphicFrameLocks noGrp="1"/>
          </p:cNvGraphicFramePr>
          <p:nvPr/>
        </p:nvGraphicFramePr>
        <p:xfrm>
          <a:off x="755650" y="1358900"/>
          <a:ext cx="7886700" cy="4899093"/>
        </p:xfrm>
        <a:graphic>
          <a:graphicData uri="http://schemas.openxmlformats.org/drawingml/2006/table">
            <a:tbl>
              <a:tblPr/>
              <a:tblGrid>
                <a:gridCol w="149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8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1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9851">
                <a:tc gridSpan="4">
                  <a:txBody>
                    <a:bodyPr/>
                    <a:lstStyle/>
                    <a:p>
                      <a:pPr marL="1257300" marR="0" lvl="0" indent="-12573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	DEFINITIONS, PROCESS CONSIDERATIONS, AND EXAMPLES OF COMPETITIVE PRIORITIES</a:t>
                      </a: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C6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6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COST</a:t>
                      </a:r>
                    </a:p>
                  </a:txBody>
                  <a:tcPr marT="45715" marB="45715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Definition</a:t>
                      </a:r>
                    </a:p>
                  </a:txBody>
                  <a:tcPr marT="45715" marB="45715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Process Considerations</a:t>
                      </a:r>
                    </a:p>
                  </a:txBody>
                  <a:tcPr marT="45715" marB="45715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marT="45715" marB="45715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37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AutoNum type="arabicPeriod"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Low-cost operations</a:t>
                      </a:r>
                    </a:p>
                  </a:txBody>
                  <a:tcPr marT="45715" marB="4571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Delivering a service or a product at the lowest possible cost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Processes must be designed and operated to make them efficient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Costco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672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QUALITY</a:t>
                      </a:r>
                    </a:p>
                  </a:txBody>
                  <a:tcPr marT="45715" marB="4571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A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A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A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37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AutoNum type="arabicPeriod" startAt="2"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Top quality</a:t>
                      </a:r>
                    </a:p>
                  </a:txBody>
                  <a:tcPr marT="45715" marB="4571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Delivering an outstanding service or product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May require a high level of customer contact and may require superior product features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Ferrari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9730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AutoNum type="arabicPeriod" startAt="3"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Consistent quality</a:t>
                      </a:r>
                    </a:p>
                  </a:txBody>
                  <a:tcPr marT="45715" marB="4571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Producing services or products that meet design specifications on a consistent basis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Processes designed and monitored to reduce errors and prevent defects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McDonald’s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498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TIME</a:t>
                      </a:r>
                    </a:p>
                  </a:txBody>
                  <a:tcPr marT="45715" marB="4571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A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A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A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4454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AutoNum type="arabicPeriod" startAt="4"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Delivery speed</a:t>
                      </a:r>
                    </a:p>
                  </a:txBody>
                  <a:tcPr marT="45715" marB="4571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Quickly filling a customer’s order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Design processes to reduce lead time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Dell 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537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AutoNum type="arabicPeriod" startAt="5"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On-time delivery</a:t>
                      </a:r>
                    </a:p>
                  </a:txBody>
                  <a:tcPr marT="45715" marB="4571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Meeting delivery-time promises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Planning processes to increase percent of customer orders shipped when promised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United Parcel Service (UPS) 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9537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AutoNum type="arabicPeriod" startAt="6"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Development speed</a:t>
                      </a:r>
                    </a:p>
                  </a:txBody>
                  <a:tcPr marT="45715" marB="4571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Quickly introducing a new science or a product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Cross-functional integration and involvement of critical external suppliers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Johnson &amp; Johnson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594862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3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334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Competitive Priorities</a:t>
            </a:r>
          </a:p>
        </p:txBody>
      </p:sp>
      <p:graphicFrame>
        <p:nvGraphicFramePr>
          <p:cNvPr id="124958" name="Group 30"/>
          <p:cNvGraphicFramePr>
            <a:graphicFrameLocks noGrp="1"/>
          </p:cNvGraphicFramePr>
          <p:nvPr/>
        </p:nvGraphicFramePr>
        <p:xfrm>
          <a:off x="755650" y="1358900"/>
          <a:ext cx="7886700" cy="3175000"/>
        </p:xfrm>
        <a:graphic>
          <a:graphicData uri="http://schemas.openxmlformats.org/drawingml/2006/table">
            <a:tbl>
              <a:tblPr/>
              <a:tblGrid>
                <a:gridCol w="149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8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1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9900">
                <a:tc gridSpan="4">
                  <a:txBody>
                    <a:bodyPr/>
                    <a:lstStyle/>
                    <a:p>
                      <a:pPr marL="1257300" marR="0" lvl="0" indent="-12573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DEFINITIONS, PROCESS CONSIDERATIONS, AND EXAMPLES OF COMPETITIVE PRIORITIES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DC6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FLEXIBILITY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Definition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Process Considerations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anchor="ctr"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AutoNum type="arabicPeriod" startAt="7"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Customization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Satisfying the unique needs of each customer by changing service or products designs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Low volume, close customer contact, and easily reconfigured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Ritz Carlton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AutoNum type="arabicPeriod" startAt="8"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Variety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Handling a wide assortment of services or products efficiently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Capable of larger volumes than processes supporting customization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Amazon.com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AutoNum type="arabicPeriod" startAt="9"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Volume flexibility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Accelerating or decelerating the rate of production of service or products quickly to handle large fluctuations in demand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Processes must be designed for excess 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B2001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United States Postal Service (USPS) </a:t>
                      </a:r>
                    </a:p>
                  </a:txBody>
                  <a:tcPr horzOverflow="overflow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2571135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4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/>
              <a:t>Order Winners and Qualifiers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60425" y="1433513"/>
            <a:ext cx="3489325" cy="3225800"/>
            <a:chOff x="542" y="903"/>
            <a:chExt cx="2198" cy="2032"/>
          </a:xfrm>
        </p:grpSpPr>
        <p:sp>
          <p:nvSpPr>
            <p:cNvPr id="17423" name="Freeform 4"/>
            <p:cNvSpPr>
              <a:spLocks/>
            </p:cNvSpPr>
            <p:nvPr/>
          </p:nvSpPr>
          <p:spPr bwMode="auto">
            <a:xfrm>
              <a:off x="760" y="1128"/>
              <a:ext cx="1952" cy="1384"/>
            </a:xfrm>
            <a:custGeom>
              <a:avLst/>
              <a:gdLst>
                <a:gd name="T0" fmla="*/ 0 w 1952"/>
                <a:gd name="T1" fmla="*/ 0 h 1384"/>
                <a:gd name="T2" fmla="*/ 0 w 1952"/>
                <a:gd name="T3" fmla="*/ 1384 h 1384"/>
                <a:gd name="T4" fmla="*/ 1952 w 1952"/>
                <a:gd name="T5" fmla="*/ 1384 h 1384"/>
                <a:gd name="T6" fmla="*/ 0 60000 65536"/>
                <a:gd name="T7" fmla="*/ 0 60000 65536"/>
                <a:gd name="T8" fmla="*/ 0 60000 65536"/>
                <a:gd name="T9" fmla="*/ 0 w 1952"/>
                <a:gd name="T10" fmla="*/ 0 h 1384"/>
                <a:gd name="T11" fmla="*/ 1952 w 1952"/>
                <a:gd name="T12" fmla="*/ 1384 h 1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2" h="1384">
                  <a:moveTo>
                    <a:pt x="0" y="0"/>
                  </a:moveTo>
                  <a:lnTo>
                    <a:pt x="0" y="1384"/>
                  </a:lnTo>
                  <a:lnTo>
                    <a:pt x="1952" y="138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4" name="Text Box 5"/>
            <p:cNvSpPr txBox="1">
              <a:spLocks noChangeArrowheads="1"/>
            </p:cNvSpPr>
            <p:nvPr/>
          </p:nvSpPr>
          <p:spPr bwMode="auto">
            <a:xfrm rot="-5400000">
              <a:off x="350" y="1743"/>
              <a:ext cx="57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Sales ($)</a:t>
              </a:r>
            </a:p>
          </p:txBody>
        </p:sp>
        <p:sp>
          <p:nvSpPr>
            <p:cNvPr id="17425" name="Text Box 6"/>
            <p:cNvSpPr txBox="1">
              <a:spLocks noChangeArrowheads="1"/>
            </p:cNvSpPr>
            <p:nvPr/>
          </p:nvSpPr>
          <p:spPr bwMode="auto">
            <a:xfrm>
              <a:off x="726" y="2743"/>
              <a:ext cx="201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Achievement of competitive priority</a:t>
              </a:r>
            </a:p>
          </p:txBody>
        </p:sp>
        <p:sp>
          <p:nvSpPr>
            <p:cNvPr id="17426" name="Text Box 7"/>
            <p:cNvSpPr txBox="1">
              <a:spLocks noChangeArrowheads="1"/>
            </p:cNvSpPr>
            <p:nvPr/>
          </p:nvSpPr>
          <p:spPr bwMode="auto">
            <a:xfrm>
              <a:off x="686" y="2519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Low</a:t>
              </a:r>
            </a:p>
          </p:txBody>
        </p:sp>
        <p:sp>
          <p:nvSpPr>
            <p:cNvPr id="17427" name="Text Box 8"/>
            <p:cNvSpPr txBox="1">
              <a:spLocks noChangeArrowheads="1"/>
            </p:cNvSpPr>
            <p:nvPr/>
          </p:nvSpPr>
          <p:spPr bwMode="auto">
            <a:xfrm>
              <a:off x="2374" y="2519"/>
              <a:ext cx="36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High</a:t>
              </a:r>
            </a:p>
          </p:txBody>
        </p:sp>
        <p:sp>
          <p:nvSpPr>
            <p:cNvPr id="17428" name="Text Box 9"/>
            <p:cNvSpPr txBox="1">
              <a:spLocks noChangeArrowheads="1"/>
            </p:cNvSpPr>
            <p:nvPr/>
          </p:nvSpPr>
          <p:spPr bwMode="auto">
            <a:xfrm>
              <a:off x="1278" y="903"/>
              <a:ext cx="83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Order Winner</a:t>
              </a:r>
            </a:p>
          </p:txBody>
        </p:sp>
        <p:sp>
          <p:nvSpPr>
            <p:cNvPr id="17429" name="Line 10"/>
            <p:cNvSpPr>
              <a:spLocks noChangeShapeType="1"/>
            </p:cNvSpPr>
            <p:nvPr/>
          </p:nvSpPr>
          <p:spPr bwMode="auto">
            <a:xfrm flipV="1">
              <a:off x="760" y="1368"/>
              <a:ext cx="1824" cy="952"/>
            </a:xfrm>
            <a:prstGeom prst="line">
              <a:avLst/>
            </a:prstGeom>
            <a:noFill/>
            <a:ln w="57150">
              <a:solidFill>
                <a:srgbClr val="B2001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924425" y="2716213"/>
            <a:ext cx="3489325" cy="3225800"/>
            <a:chOff x="3102" y="1711"/>
            <a:chExt cx="2198" cy="2032"/>
          </a:xfrm>
        </p:grpSpPr>
        <p:sp>
          <p:nvSpPr>
            <p:cNvPr id="17414" name="Text Box 13"/>
            <p:cNvSpPr txBox="1">
              <a:spLocks noChangeArrowheads="1"/>
            </p:cNvSpPr>
            <p:nvPr/>
          </p:nvSpPr>
          <p:spPr bwMode="auto">
            <a:xfrm rot="-5400000">
              <a:off x="2910" y="2551"/>
              <a:ext cx="57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Sales ($)</a:t>
              </a:r>
            </a:p>
          </p:txBody>
        </p:sp>
        <p:sp>
          <p:nvSpPr>
            <p:cNvPr id="17415" name="Text Box 14"/>
            <p:cNvSpPr txBox="1">
              <a:spLocks noChangeArrowheads="1"/>
            </p:cNvSpPr>
            <p:nvPr/>
          </p:nvSpPr>
          <p:spPr bwMode="auto">
            <a:xfrm>
              <a:off x="3286" y="3551"/>
              <a:ext cx="201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Achievement of competitive priority</a:t>
              </a:r>
            </a:p>
          </p:txBody>
        </p:sp>
        <p:sp>
          <p:nvSpPr>
            <p:cNvPr id="17416" name="Text Box 15"/>
            <p:cNvSpPr txBox="1">
              <a:spLocks noChangeArrowheads="1"/>
            </p:cNvSpPr>
            <p:nvPr/>
          </p:nvSpPr>
          <p:spPr bwMode="auto">
            <a:xfrm>
              <a:off x="3246" y="3327"/>
              <a:ext cx="3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Low</a:t>
              </a:r>
            </a:p>
          </p:txBody>
        </p:sp>
        <p:sp>
          <p:nvSpPr>
            <p:cNvPr id="17417" name="Text Box 16"/>
            <p:cNvSpPr txBox="1">
              <a:spLocks noChangeArrowheads="1"/>
            </p:cNvSpPr>
            <p:nvPr/>
          </p:nvSpPr>
          <p:spPr bwMode="auto">
            <a:xfrm>
              <a:off x="4934" y="3327"/>
              <a:ext cx="36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High</a:t>
              </a:r>
            </a:p>
          </p:txBody>
        </p:sp>
        <p:sp>
          <p:nvSpPr>
            <p:cNvPr id="17418" name="Text Box 17"/>
            <p:cNvSpPr txBox="1">
              <a:spLocks noChangeArrowheads="1"/>
            </p:cNvSpPr>
            <p:nvPr/>
          </p:nvSpPr>
          <p:spPr bwMode="auto">
            <a:xfrm>
              <a:off x="3838" y="1711"/>
              <a:ext cx="90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Order Qualifier</a:t>
              </a:r>
            </a:p>
          </p:txBody>
        </p:sp>
        <p:sp>
          <p:nvSpPr>
            <p:cNvPr id="17419" name="Line 18"/>
            <p:cNvSpPr>
              <a:spLocks noChangeShapeType="1"/>
            </p:cNvSpPr>
            <p:nvPr/>
          </p:nvSpPr>
          <p:spPr bwMode="auto">
            <a:xfrm>
              <a:off x="3990" y="2541"/>
              <a:ext cx="0" cy="7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0" name="Freeform 19"/>
            <p:cNvSpPr>
              <a:spLocks/>
            </p:cNvSpPr>
            <p:nvPr/>
          </p:nvSpPr>
          <p:spPr bwMode="auto">
            <a:xfrm>
              <a:off x="3420" y="2358"/>
              <a:ext cx="1833" cy="963"/>
            </a:xfrm>
            <a:custGeom>
              <a:avLst/>
              <a:gdLst>
                <a:gd name="T0" fmla="*/ 0 w 1833"/>
                <a:gd name="T1" fmla="*/ 963 h 963"/>
                <a:gd name="T2" fmla="*/ 36 w 1833"/>
                <a:gd name="T3" fmla="*/ 834 h 963"/>
                <a:gd name="T4" fmla="*/ 144 w 1833"/>
                <a:gd name="T5" fmla="*/ 564 h 963"/>
                <a:gd name="T6" fmla="*/ 330 w 1833"/>
                <a:gd name="T7" fmla="*/ 318 h 963"/>
                <a:gd name="T8" fmla="*/ 576 w 1833"/>
                <a:gd name="T9" fmla="*/ 180 h 963"/>
                <a:gd name="T10" fmla="*/ 864 w 1833"/>
                <a:gd name="T11" fmla="*/ 105 h 963"/>
                <a:gd name="T12" fmla="*/ 1196 w 1833"/>
                <a:gd name="T13" fmla="*/ 58 h 963"/>
                <a:gd name="T14" fmla="*/ 1833 w 1833"/>
                <a:gd name="T15" fmla="*/ 0 h 9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33"/>
                <a:gd name="T25" fmla="*/ 0 h 963"/>
                <a:gd name="T26" fmla="*/ 1833 w 1833"/>
                <a:gd name="T27" fmla="*/ 963 h 9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33" h="963">
                  <a:moveTo>
                    <a:pt x="0" y="963"/>
                  </a:moveTo>
                  <a:cubicBezTo>
                    <a:pt x="5" y="942"/>
                    <a:pt x="12" y="900"/>
                    <a:pt x="36" y="834"/>
                  </a:cubicBezTo>
                  <a:cubicBezTo>
                    <a:pt x="60" y="768"/>
                    <a:pt x="95" y="650"/>
                    <a:pt x="144" y="564"/>
                  </a:cubicBezTo>
                  <a:cubicBezTo>
                    <a:pt x="193" y="478"/>
                    <a:pt x="258" y="382"/>
                    <a:pt x="330" y="318"/>
                  </a:cubicBezTo>
                  <a:cubicBezTo>
                    <a:pt x="402" y="254"/>
                    <a:pt x="487" y="216"/>
                    <a:pt x="576" y="180"/>
                  </a:cubicBezTo>
                  <a:cubicBezTo>
                    <a:pt x="665" y="144"/>
                    <a:pt x="761" y="125"/>
                    <a:pt x="864" y="105"/>
                  </a:cubicBezTo>
                  <a:cubicBezTo>
                    <a:pt x="967" y="85"/>
                    <a:pt x="1035" y="75"/>
                    <a:pt x="1196" y="58"/>
                  </a:cubicBezTo>
                  <a:cubicBezTo>
                    <a:pt x="1357" y="41"/>
                    <a:pt x="1700" y="12"/>
                    <a:pt x="1833" y="0"/>
                  </a:cubicBezTo>
                </a:path>
              </a:pathLst>
            </a:custGeom>
            <a:noFill/>
            <a:ln w="57150">
              <a:solidFill>
                <a:srgbClr val="B2001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1" name="Freeform 20"/>
            <p:cNvSpPr>
              <a:spLocks/>
            </p:cNvSpPr>
            <p:nvPr/>
          </p:nvSpPr>
          <p:spPr bwMode="auto">
            <a:xfrm>
              <a:off x="3320" y="1936"/>
              <a:ext cx="1952" cy="1384"/>
            </a:xfrm>
            <a:custGeom>
              <a:avLst/>
              <a:gdLst>
                <a:gd name="T0" fmla="*/ 0 w 1952"/>
                <a:gd name="T1" fmla="*/ 0 h 1384"/>
                <a:gd name="T2" fmla="*/ 0 w 1952"/>
                <a:gd name="T3" fmla="*/ 1384 h 1384"/>
                <a:gd name="T4" fmla="*/ 1952 w 1952"/>
                <a:gd name="T5" fmla="*/ 1384 h 1384"/>
                <a:gd name="T6" fmla="*/ 0 60000 65536"/>
                <a:gd name="T7" fmla="*/ 0 60000 65536"/>
                <a:gd name="T8" fmla="*/ 0 60000 65536"/>
                <a:gd name="T9" fmla="*/ 0 w 1952"/>
                <a:gd name="T10" fmla="*/ 0 h 1384"/>
                <a:gd name="T11" fmla="*/ 1952 w 1952"/>
                <a:gd name="T12" fmla="*/ 1384 h 1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2" h="1384">
                  <a:moveTo>
                    <a:pt x="0" y="0"/>
                  </a:moveTo>
                  <a:lnTo>
                    <a:pt x="0" y="1384"/>
                  </a:lnTo>
                  <a:lnTo>
                    <a:pt x="1952" y="138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2" name="Text Box 21"/>
            <p:cNvSpPr txBox="1">
              <a:spLocks noChangeArrowheads="1"/>
            </p:cNvSpPr>
            <p:nvPr/>
          </p:nvSpPr>
          <p:spPr bwMode="auto">
            <a:xfrm>
              <a:off x="3654" y="3327"/>
              <a:ext cx="65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b="1"/>
                <a:t>Threshold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2766003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Strategy Framework: VCAP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2057400"/>
            <a:ext cx="701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V = C x (A + P)</a:t>
            </a:r>
          </a:p>
          <a:p>
            <a:endParaRPr lang="en-US" sz="3000" dirty="0"/>
          </a:p>
          <a:p>
            <a:r>
              <a:rPr lang="en-US" sz="3000" dirty="0" smtClean="0"/>
              <a:t>V = Value</a:t>
            </a:r>
          </a:p>
          <a:p>
            <a:r>
              <a:rPr lang="en-US" sz="3000" dirty="0" smtClean="0"/>
              <a:t>C = Capabilities</a:t>
            </a:r>
          </a:p>
          <a:p>
            <a:r>
              <a:rPr lang="en-US" sz="3000" dirty="0" smtClean="0"/>
              <a:t>A = Assets</a:t>
            </a:r>
          </a:p>
          <a:p>
            <a:r>
              <a:rPr lang="en-US" sz="3000" dirty="0" smtClean="0"/>
              <a:t>P = Processes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314177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The goal of strategy: </a:t>
            </a:r>
            <a:br>
              <a:rPr lang="en-US" sz="4000" dirty="0" smtClean="0"/>
            </a:br>
            <a:r>
              <a:rPr lang="en-US" sz="4000" dirty="0" smtClean="0"/>
              <a:t>Value maximization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2362200"/>
            <a:ext cx="678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goal:</a:t>
            </a:r>
          </a:p>
          <a:p>
            <a:endParaRPr lang="en-US" sz="2400" dirty="0"/>
          </a:p>
          <a:p>
            <a:r>
              <a:rPr lang="en-US" sz="2400" dirty="0" smtClean="0"/>
              <a:t>	maximize the net present value of the 	organization</a:t>
            </a:r>
          </a:p>
          <a:p>
            <a:endParaRPr lang="en-US" sz="2400" dirty="0"/>
          </a:p>
          <a:p>
            <a:r>
              <a:rPr lang="en-US" sz="2400" dirty="0" smtClean="0"/>
              <a:t>Assess – assets, processes, capabilities to achieve the goal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0662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The principle of alignment: Strategic fit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057400"/>
            <a:ext cx="74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Operations strategy should develop assets and configure processes such that the resulting capabilities are aligned with the competitive position that a firm seeks over time.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995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Formulation of Operations Strategy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828800"/>
            <a:ext cx="8077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Questions to be addressed: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What must operations do particularly well?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For each targeted customer segment, how should the operations capabilities be prioritized around cost, flow time, quality, and flexibility? How is the organization doing along each one of these dimensions?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How do we configure our processes, i.e. the network of activities, to support these capabilities?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 smtClean="0"/>
              <a:t>The answers lead to a </a:t>
            </a:r>
            <a:r>
              <a:rPr lang="en-US" sz="2400" u="sng" dirty="0" smtClean="0"/>
              <a:t>tailored operating system</a:t>
            </a:r>
            <a:r>
              <a:rPr lang="en-US" sz="2400" dirty="0" smtClean="0"/>
              <a:t>: its assets and processes are configured such that its capabilities best fit the customer value proposition specified by the competitive strategy.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1389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The Capabilities View of Operations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905000"/>
            <a:ext cx="762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Capabilities determine the dimensions along which the operating system excels.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Management consulting firm: provides high quality customized advice.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McDonalds: delivers inexpensive food quickly, from a standard and limited menu with a well-defined quality level.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Zara: delivers a large selection of new designs at a reasonable cost.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9701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Capabilities View of Operations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1905000"/>
            <a:ext cx="754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Given the current assets and processes the firm already acquired and configured, what capabilities does the operations function support?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( Current/Actual Capabilities)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 smtClean="0"/>
              <a:t>Given the customers’ need and the competitive position of the firm, what does operations function of the firm need to excel in?</a:t>
            </a:r>
          </a:p>
          <a:p>
            <a:pPr lvl="1"/>
            <a:r>
              <a:rPr lang="en-US" sz="2400" dirty="0"/>
              <a:t>	</a:t>
            </a:r>
            <a:r>
              <a:rPr lang="en-US" sz="2400" dirty="0" smtClean="0"/>
              <a:t>(Desired Capabilities)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3378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Current Capabilities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62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What is the total cost of operating, including variable and fixed costs? (Cost)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What is the total response or lead time? (Responsiveness)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What is the ability </a:t>
            </a:r>
            <a:r>
              <a:rPr lang="en-US" sz="2400" dirty="0"/>
              <a:t>t</a:t>
            </a:r>
            <a:r>
              <a:rPr lang="en-US" sz="2400" dirty="0" smtClean="0"/>
              <a:t>o deliver quality outputs? (Quality)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What is the operations’ flexibility to change inputs, activities, volumes, or outputs? (Flexibility)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81321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Desired Capabilities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2057400"/>
            <a:ext cx="7467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Which competitive position is that the firm desires to occupy?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Operating system should be aligned with the competitive strategy of the firm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Reconciliation of market requirements and operational resources and processes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5301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 The Resource View of Operations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905000"/>
            <a:ext cx="708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Any organization is considered to be a bundle of real assets/resources (all the means needed to perform the activities excluding financial assets).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Real assets: tangible or intangible. 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Tangible assets: Human resources (people) and capital assets (property, plant and equipment).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Intangible assets: Relationships with suppliers and customers, intellectual property, reputation and brands, knowledge, experience,  technologies.</a:t>
            </a:r>
          </a:p>
        </p:txBody>
      </p:sp>
    </p:spTree>
    <p:extLst>
      <p:ext uri="{BB962C8B-B14F-4D97-AF65-F5344CB8AC3E}">
        <p14:creationId xmlns:p14="http://schemas.microsoft.com/office/powerpoint/2010/main" val="333854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 The Resource View of Operations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1905000"/>
            <a:ext cx="739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How many assets should we invest in? (Sizing)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When should we expand or shrink capacity? (Timing)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What kind of assets are best? Human or capital intensive? Specialized or flexible? (Type)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Where should assets be located? (Location)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3371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Resource-Based View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332037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+mn-lt"/>
              </a:rPr>
              <a:t>Competitive advantage is derived from the firm’s development of unique bundles of resources and capabilities that are: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Valuable: allow the firm to improve its market position relative to competitors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Rare: in relatively short </a:t>
            </a:r>
            <a:r>
              <a:rPr lang="en-US" altLang="en-US" sz="2400" dirty="0" smtClean="0">
                <a:solidFill>
                  <a:schemeClr val="tx1"/>
                </a:solidFill>
                <a:latin typeface="+mn-lt"/>
              </a:rPr>
              <a:t>supply</a:t>
            </a:r>
          </a:p>
          <a:p>
            <a:pPr lvl="1" eaLnBrk="1" hangingPunct="1"/>
            <a:r>
              <a:rPr lang="en-US" altLang="en-US" sz="2400" dirty="0" smtClean="0">
                <a:solidFill>
                  <a:schemeClr val="tx1"/>
                </a:solidFill>
                <a:latin typeface="+mn-lt"/>
              </a:rPr>
              <a:t>Inimitable</a:t>
            </a: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: are difficult or costly to imitate or replicate</a:t>
            </a:r>
          </a:p>
          <a:p>
            <a:pPr lvl="1" eaLnBrk="1" hangingPunct="1"/>
            <a:r>
              <a:rPr lang="en-US" altLang="en-US" sz="2400" dirty="0" smtClean="0">
                <a:solidFill>
                  <a:schemeClr val="tx1"/>
                </a:solidFill>
                <a:latin typeface="+mn-lt"/>
              </a:rPr>
              <a:t>Non-substitutable</a:t>
            </a:r>
            <a:endParaRPr lang="en-US" altLang="en-US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80493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Resource-Based View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229600" cy="452596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/>
                </a:solidFill>
                <a:latin typeface="+mn-lt"/>
              </a:rPr>
              <a:t>Resource: an observable, but not necessarily tangible, asset that can be valued and traded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e.g., brand, patent, parcel of land, license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Asset or input to production than an organization owns, controls or has access to on a semi-permanent basis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/>
                </a:solidFill>
                <a:latin typeface="+mn-lt"/>
              </a:rPr>
              <a:t>Capability: not observable, and hence necessarily intangible, cannot be valued and changes hands only as part of an entire unit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Processes, activities or functions performed within a system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Utilize the organization's resources</a:t>
            </a:r>
          </a:p>
        </p:txBody>
      </p:sp>
    </p:spTree>
    <p:extLst>
      <p:ext uri="{BB962C8B-B14F-4D97-AF65-F5344CB8AC3E}">
        <p14:creationId xmlns:p14="http://schemas.microsoft.com/office/powerpoint/2010/main" val="26786848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Resource-Based View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/>
                </a:solidFill>
                <a:latin typeface="+mn-lt"/>
              </a:rPr>
              <a:t>Types of capabilities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Process-based</a:t>
            </a: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e.g., McDonald’s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Systems- or coordination-based</a:t>
            </a: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e.g., Ritz-Carlton</a:t>
            </a: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e.g., Southwest Airlines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Organization-based</a:t>
            </a: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e.g., Nucor Steel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Network-based</a:t>
            </a: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e.g., Zara</a:t>
            </a: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chemeClr val="tx1"/>
                </a:solidFill>
                <a:latin typeface="+mn-lt"/>
              </a:rPr>
              <a:t>e.g., Dell</a:t>
            </a:r>
          </a:p>
        </p:txBody>
      </p:sp>
    </p:spTree>
    <p:extLst>
      <p:ext uri="{BB962C8B-B14F-4D97-AF65-F5344CB8AC3E}">
        <p14:creationId xmlns:p14="http://schemas.microsoft.com/office/powerpoint/2010/main" val="16408985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The Process View of Operations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752600"/>
            <a:ext cx="723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The process view highlights how assets perform activities and add value, and how work flows in the organization.</a:t>
            </a:r>
          </a:p>
          <a:p>
            <a:endParaRPr lang="en-US" sz="2400" dirty="0" smtClean="0"/>
          </a:p>
          <a:p>
            <a:pPr marL="342900" indent="-342900">
              <a:buFontTx/>
              <a:buChar char="-"/>
            </a:pPr>
            <a:r>
              <a:rPr lang="en-US" sz="2400" dirty="0" smtClean="0"/>
              <a:t>Processes are structured, recurrent activities that transform inputs into outputs.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 smtClean="0"/>
              <a:t>Value stream mapping to understand the operating system and improvement areas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46954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Process View of Operations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828800"/>
            <a:ext cx="7543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Which activities do we perform internally, which are outsourced, and how do we manage suppliers?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Which technologies do our processes need?</a:t>
            </a:r>
          </a:p>
          <a:p>
            <a:pPr lvl="1"/>
            <a:r>
              <a:rPr lang="en-US" sz="2400" dirty="0" smtClean="0"/>
              <a:t>-Coordination and information technology</a:t>
            </a:r>
          </a:p>
          <a:p>
            <a:pPr lvl="1"/>
            <a:r>
              <a:rPr lang="en-US" sz="2400" dirty="0" smtClean="0"/>
              <a:t>-Product technology</a:t>
            </a:r>
          </a:p>
          <a:p>
            <a:pPr lvl="1"/>
            <a:r>
              <a:rPr lang="en-US" sz="2400" dirty="0" smtClean="0"/>
              <a:t>-Process technology</a:t>
            </a:r>
          </a:p>
          <a:p>
            <a:pPr lvl="1"/>
            <a:r>
              <a:rPr lang="en-US" sz="2400" dirty="0" smtClean="0"/>
              <a:t>-Transportation and logistics technology 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How do we match demand to available supply?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How and when do we improve and innovate?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How do we manage risk?</a:t>
            </a:r>
          </a:p>
          <a:p>
            <a:pPr lvl="1"/>
            <a:r>
              <a:rPr lang="en-US" sz="24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820628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VCAP Framework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381999" cy="44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1963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Operations Management and Operations Strategy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512618" y="2598003"/>
            <a:ext cx="8534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/>
              <a:t>Operations management</a:t>
            </a:r>
            <a:r>
              <a:rPr lang="en-US" sz="2200" dirty="0" smtClean="0"/>
              <a:t> is</a:t>
            </a:r>
          </a:p>
          <a:p>
            <a:pPr lvl="1"/>
            <a:r>
              <a:rPr lang="en-US" sz="2200" dirty="0" smtClean="0"/>
              <a:t>more about controlling, managing, and improving operational (daily) repetitive economic activities</a:t>
            </a:r>
          </a:p>
          <a:p>
            <a:pPr lvl="1"/>
            <a:r>
              <a:rPr lang="en-US" sz="2200" dirty="0" smtClean="0"/>
              <a:t>often concerned with a individual process and given set of resources and products</a:t>
            </a:r>
          </a:p>
          <a:p>
            <a:pPr lvl="1"/>
            <a:endParaRPr lang="en-US" sz="2200" dirty="0" smtClean="0"/>
          </a:p>
          <a:p>
            <a:r>
              <a:rPr lang="en-US" sz="2200" b="1" dirty="0" smtClean="0"/>
              <a:t>Operations strategy</a:t>
            </a:r>
            <a:r>
              <a:rPr lang="en-US" sz="2200" dirty="0" smtClean="0"/>
              <a:t> is </a:t>
            </a:r>
          </a:p>
          <a:p>
            <a:pPr lvl="1"/>
            <a:r>
              <a:rPr lang="en-US" sz="2200" dirty="0" smtClean="0"/>
              <a:t>about choosing the asset bundle &amp; processes and building future capabilities</a:t>
            </a:r>
          </a:p>
          <a:p>
            <a:pPr lvl="1"/>
            <a:r>
              <a:rPr lang="en-US" sz="2200" dirty="0" smtClean="0"/>
              <a:t>less about one process, more about the collectivity</a:t>
            </a:r>
          </a:p>
          <a:p>
            <a:pPr lvl="1"/>
            <a:r>
              <a:rPr lang="en-US" sz="2200" dirty="0" smtClean="0"/>
              <a:t>must specify all resources and processes in the value chain and plan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2088077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 sz="600" dirty="0"/>
              <a:t>Copyright © 2010 Pearson Education, Inc. Publishing as Prentice Hall.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8229600" cy="1600200"/>
          </a:xfrm>
        </p:spPr>
        <p:txBody>
          <a:bodyPr/>
          <a:lstStyle/>
          <a:p>
            <a:pPr eaLnBrk="1" hangingPunct="1"/>
            <a:r>
              <a:rPr lang="en-NZ" altLang="en-US" sz="4000" dirty="0" smtClean="0"/>
              <a:t>Trends in Operations Management</a:t>
            </a:r>
            <a:endParaRPr lang="en-AU" altLang="en-US" sz="4000" dirty="0" smtClean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700" y="1651000"/>
            <a:ext cx="7912100" cy="4322763"/>
          </a:xfrm>
        </p:spPr>
        <p:txBody>
          <a:bodyPr>
            <a:normAutofit/>
          </a:bodyPr>
          <a:lstStyle/>
          <a:p>
            <a:pPr eaLnBrk="1" hangingPunct="1"/>
            <a:r>
              <a:rPr lang="en-NZ" altLang="en-US" dirty="0">
                <a:solidFill>
                  <a:schemeClr val="tx1"/>
                </a:solidFill>
                <a:latin typeface="+mn-lt"/>
              </a:rPr>
              <a:t>Productivity improvement</a:t>
            </a:r>
          </a:p>
          <a:p>
            <a:pPr eaLnBrk="1" hangingPunct="1"/>
            <a:r>
              <a:rPr lang="en-NZ" altLang="en-US" dirty="0">
                <a:solidFill>
                  <a:schemeClr val="tx1"/>
                </a:solidFill>
                <a:latin typeface="+mn-lt"/>
              </a:rPr>
              <a:t>Global competition</a:t>
            </a:r>
          </a:p>
          <a:p>
            <a:pPr eaLnBrk="1" hangingPunct="1"/>
            <a:r>
              <a:rPr lang="en-NZ" altLang="en-US" dirty="0">
                <a:solidFill>
                  <a:schemeClr val="tx1"/>
                </a:solidFill>
                <a:latin typeface="+mn-lt"/>
              </a:rPr>
              <a:t>Ethical, workforce, and environmental issues</a:t>
            </a:r>
          </a:p>
          <a:p>
            <a:pPr eaLnBrk="1" hangingPunct="1"/>
            <a:r>
              <a:rPr lang="en-NZ" altLang="en-US" dirty="0">
                <a:solidFill>
                  <a:schemeClr val="tx1"/>
                </a:solidFill>
                <a:latin typeface="+mn-lt"/>
              </a:rPr>
              <a:t>Increasing demand of faster, cheaper, and more efficient</a:t>
            </a:r>
          </a:p>
          <a:p>
            <a:pPr eaLnBrk="1" hangingPunct="1"/>
            <a:r>
              <a:rPr lang="en-NZ" altLang="en-US" dirty="0" smtClean="0">
                <a:solidFill>
                  <a:schemeClr val="tx1"/>
                </a:solidFill>
                <a:latin typeface="+mn-lt"/>
              </a:rPr>
              <a:t>Sharing economy</a:t>
            </a:r>
            <a:endParaRPr lang="en-NZ" altLang="en-US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1794802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Changing Face of Markets 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81200"/>
            <a:ext cx="1200150" cy="12001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668" y="3203484"/>
            <a:ext cx="1816461" cy="18164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76800"/>
            <a:ext cx="3212699" cy="12571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94608"/>
            <a:ext cx="2316480" cy="1447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864433"/>
            <a:ext cx="2209800" cy="11601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60" y="3803830"/>
            <a:ext cx="3428873" cy="6157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83" y="1894608"/>
            <a:ext cx="1990725" cy="119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515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5" y="1958181"/>
            <a:ext cx="5238750" cy="3810000"/>
          </a:xfrm>
        </p:spPr>
      </p:pic>
    </p:spTree>
    <p:extLst>
      <p:ext uri="{BB962C8B-B14F-4D97-AF65-F5344CB8AC3E}">
        <p14:creationId xmlns:p14="http://schemas.microsoft.com/office/powerpoint/2010/main" val="1253937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xecutive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1282</TotalTime>
  <Words>1952</Words>
  <Application>Microsoft Office PowerPoint</Application>
  <PresentationFormat>On-screen Show (4:3)</PresentationFormat>
  <Paragraphs>335</Paragraphs>
  <Slides>40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ＭＳ Ｐゴシック</vt:lpstr>
      <vt:lpstr>Arial</vt:lpstr>
      <vt:lpstr>Calibri</vt:lpstr>
      <vt:lpstr>Century Gothic</vt:lpstr>
      <vt:lpstr>Courier New</vt:lpstr>
      <vt:lpstr>Palatino Linotype</vt:lpstr>
      <vt:lpstr>Times New Roman</vt:lpstr>
      <vt:lpstr>Wingdings</vt:lpstr>
      <vt:lpstr>Executive</vt:lpstr>
      <vt:lpstr>OSM 419 – Operations Strategy</vt:lpstr>
      <vt:lpstr>What do operations leaders do?</vt:lpstr>
      <vt:lpstr>How do operations leaders create value?</vt:lpstr>
      <vt:lpstr>Goals of this course</vt:lpstr>
      <vt:lpstr>Operating System =  Assets + Processes</vt:lpstr>
      <vt:lpstr>Operating System =  Assets + Processes</vt:lpstr>
      <vt:lpstr>Operations Management</vt:lpstr>
      <vt:lpstr>Across the Organization</vt:lpstr>
      <vt:lpstr>Operations - Processes</vt:lpstr>
      <vt:lpstr>Operations - Processes</vt:lpstr>
      <vt:lpstr>Goods and Services</vt:lpstr>
      <vt:lpstr>The Supply Chain</vt:lpstr>
      <vt:lpstr>Support Processes</vt:lpstr>
      <vt:lpstr>What is strategy?</vt:lpstr>
      <vt:lpstr>Operations Strategy</vt:lpstr>
      <vt:lpstr>Corporate Strategy</vt:lpstr>
      <vt:lpstr>Market Analysis</vt:lpstr>
      <vt:lpstr>Competitive Priorities</vt:lpstr>
      <vt:lpstr>Competitive Priorities</vt:lpstr>
      <vt:lpstr>Order Winners and Qualifiers</vt:lpstr>
      <vt:lpstr>Operations Strategy Framework: VCAP</vt:lpstr>
      <vt:lpstr>The goal of strategy:  Value maximization</vt:lpstr>
      <vt:lpstr>The principle of alignment: Strategic fit</vt:lpstr>
      <vt:lpstr>Formulation of Operations Strategy</vt:lpstr>
      <vt:lpstr>The Capabilities View of Operations</vt:lpstr>
      <vt:lpstr>The Capabilities View of Operations</vt:lpstr>
      <vt:lpstr>Current Capabilities</vt:lpstr>
      <vt:lpstr>Desired Capabilities</vt:lpstr>
      <vt:lpstr> The Resource View of Operations</vt:lpstr>
      <vt:lpstr> The Resource View of Operations</vt:lpstr>
      <vt:lpstr>Resource-Based View</vt:lpstr>
      <vt:lpstr>Resource-Based View</vt:lpstr>
      <vt:lpstr>Resource-Based View</vt:lpstr>
      <vt:lpstr>The Process View of Operations</vt:lpstr>
      <vt:lpstr>The Process View of Operations</vt:lpstr>
      <vt:lpstr>VCAP Framework</vt:lpstr>
      <vt:lpstr>Operations Management and Operations Strategy</vt:lpstr>
      <vt:lpstr>Trends in Operations Management</vt:lpstr>
      <vt:lpstr>Changing Face of Markets </vt:lpstr>
      <vt:lpstr>PowerPoint Presentation</vt:lpstr>
    </vt:vector>
  </TitlesOfParts>
  <Company>Cleveland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OSM 419 – Operations Strategy</dc:title>
  <dc:creator>Cleveland State University</dc:creator>
  <cp:lastModifiedBy>Cigdem  Ataseven</cp:lastModifiedBy>
  <cp:revision>23</cp:revision>
  <cp:lastPrinted>2016-09-01T00:47:36Z</cp:lastPrinted>
  <dcterms:created xsi:type="dcterms:W3CDTF">2016-08-31T16:27:08Z</dcterms:created>
  <dcterms:modified xsi:type="dcterms:W3CDTF">2018-08-27T21:08:33Z</dcterms:modified>
</cp:coreProperties>
</file>